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5" r:id="rId3"/>
    <p:sldId id="267" r:id="rId4"/>
    <p:sldId id="266" r:id="rId5"/>
    <p:sldId id="258" r:id="rId6"/>
    <p:sldId id="257" r:id="rId7"/>
    <p:sldId id="261"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6890" autoAdjust="0"/>
  </p:normalViewPr>
  <p:slideViewPr>
    <p:cSldViewPr snapToGrid="0">
      <p:cViewPr varScale="1">
        <p:scale>
          <a:sx n="106" d="100"/>
          <a:sy n="106" d="100"/>
        </p:scale>
        <p:origin x="24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153560-1A6F-4765-9ABA-01940700CEA3}"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459D115-CB3B-42B6-AE9E-9AFBAA07D443}">
      <dgm:prSet/>
      <dgm:spPr/>
      <dgm:t>
        <a:bodyPr/>
        <a:lstStyle/>
        <a:p>
          <a:pPr>
            <a:lnSpc>
              <a:spcPct val="100000"/>
            </a:lnSpc>
            <a:defRPr b="1"/>
          </a:pPr>
          <a:r>
            <a:rPr lang="en-US" dirty="0"/>
            <a:t>City councils to leverage on data-backed advice to improve </a:t>
          </a:r>
        </a:p>
      </dgm:t>
    </dgm:pt>
    <dgm:pt modelId="{6C2E5BCC-32D8-4AAB-8B9A-232005E409E9}" type="parTrans" cxnId="{81ED65C3-0ECF-47A1-A3D3-57AE0C039141}">
      <dgm:prSet/>
      <dgm:spPr/>
      <dgm:t>
        <a:bodyPr/>
        <a:lstStyle/>
        <a:p>
          <a:endParaRPr lang="en-US"/>
        </a:p>
      </dgm:t>
    </dgm:pt>
    <dgm:pt modelId="{2D3730EA-5FF6-41CC-8894-3B89AFDC9CA2}" type="sibTrans" cxnId="{81ED65C3-0ECF-47A1-A3D3-57AE0C039141}">
      <dgm:prSet/>
      <dgm:spPr/>
      <dgm:t>
        <a:bodyPr/>
        <a:lstStyle/>
        <a:p>
          <a:endParaRPr lang="en-US"/>
        </a:p>
      </dgm:t>
    </dgm:pt>
    <dgm:pt modelId="{4AA15655-7A4D-4CD1-AA32-C318F681A006}">
      <dgm:prSet custT="1"/>
      <dgm:spPr/>
      <dgm:t>
        <a:bodyPr/>
        <a:lstStyle/>
        <a:p>
          <a:pPr>
            <a:lnSpc>
              <a:spcPct val="100000"/>
            </a:lnSpc>
          </a:pPr>
          <a:r>
            <a:rPr lang="en-US" sz="1800" dirty="0"/>
            <a:t>air quality</a:t>
          </a:r>
        </a:p>
      </dgm:t>
    </dgm:pt>
    <dgm:pt modelId="{FFB49900-AD13-48D1-A063-CAAF19E6D47F}" type="parTrans" cxnId="{D5D17308-8A59-43F5-AE1B-C243F8D099C1}">
      <dgm:prSet/>
      <dgm:spPr/>
      <dgm:t>
        <a:bodyPr/>
        <a:lstStyle/>
        <a:p>
          <a:endParaRPr lang="en-US"/>
        </a:p>
      </dgm:t>
    </dgm:pt>
    <dgm:pt modelId="{2CA023E7-AF8F-4256-9461-59025677680C}" type="sibTrans" cxnId="{D5D17308-8A59-43F5-AE1B-C243F8D099C1}">
      <dgm:prSet/>
      <dgm:spPr/>
      <dgm:t>
        <a:bodyPr/>
        <a:lstStyle/>
        <a:p>
          <a:endParaRPr lang="en-US"/>
        </a:p>
      </dgm:t>
    </dgm:pt>
    <dgm:pt modelId="{D81AE55F-9D77-43A4-8A80-4847E7821FB6}">
      <dgm:prSet custT="1"/>
      <dgm:spPr/>
      <dgm:t>
        <a:bodyPr/>
        <a:lstStyle/>
        <a:p>
          <a:pPr>
            <a:lnSpc>
              <a:spcPct val="100000"/>
            </a:lnSpc>
          </a:pPr>
          <a:r>
            <a:rPr lang="en-US" sz="1800" dirty="0"/>
            <a:t>flood alleviation</a:t>
          </a:r>
        </a:p>
      </dgm:t>
    </dgm:pt>
    <dgm:pt modelId="{989D1475-0772-4C27-BB66-1CBA44F5D413}" type="parTrans" cxnId="{1A02005C-18D1-426E-8B45-435360F56065}">
      <dgm:prSet/>
      <dgm:spPr/>
      <dgm:t>
        <a:bodyPr/>
        <a:lstStyle/>
        <a:p>
          <a:endParaRPr lang="en-US"/>
        </a:p>
      </dgm:t>
    </dgm:pt>
    <dgm:pt modelId="{1383310C-6C52-4FF1-B51D-FBF675B39EC4}" type="sibTrans" cxnId="{1A02005C-18D1-426E-8B45-435360F56065}">
      <dgm:prSet/>
      <dgm:spPr/>
      <dgm:t>
        <a:bodyPr/>
        <a:lstStyle/>
        <a:p>
          <a:endParaRPr lang="en-US"/>
        </a:p>
      </dgm:t>
    </dgm:pt>
    <dgm:pt modelId="{392EA155-E350-4F5B-8127-93B69FD5F34F}">
      <dgm:prSet custT="1"/>
      <dgm:spPr/>
      <dgm:t>
        <a:bodyPr/>
        <a:lstStyle/>
        <a:p>
          <a:pPr>
            <a:lnSpc>
              <a:spcPct val="100000"/>
            </a:lnSpc>
          </a:pPr>
          <a:r>
            <a:rPr lang="en-US" sz="1800" dirty="0"/>
            <a:t>a more walkable city</a:t>
          </a:r>
        </a:p>
      </dgm:t>
    </dgm:pt>
    <dgm:pt modelId="{12ABF7C3-80D1-49F3-AB3C-B9AF4A29A7E7}" type="parTrans" cxnId="{24097F3A-500D-4F8A-A780-32C6C384E65E}">
      <dgm:prSet/>
      <dgm:spPr/>
      <dgm:t>
        <a:bodyPr/>
        <a:lstStyle/>
        <a:p>
          <a:endParaRPr lang="en-US"/>
        </a:p>
      </dgm:t>
    </dgm:pt>
    <dgm:pt modelId="{E8802F64-03DD-4E77-92E6-AD8AD7EA596B}" type="sibTrans" cxnId="{24097F3A-500D-4F8A-A780-32C6C384E65E}">
      <dgm:prSet/>
      <dgm:spPr/>
      <dgm:t>
        <a:bodyPr/>
        <a:lstStyle/>
        <a:p>
          <a:endParaRPr lang="en-US"/>
        </a:p>
      </dgm:t>
    </dgm:pt>
    <dgm:pt modelId="{10D24689-D5CE-46E9-98F8-D800B59A5713}">
      <dgm:prSet/>
      <dgm:spPr/>
      <dgm:t>
        <a:bodyPr/>
        <a:lstStyle/>
        <a:p>
          <a:pPr>
            <a:lnSpc>
              <a:spcPct val="100000"/>
            </a:lnSpc>
            <a:defRPr b="1"/>
          </a:pPr>
          <a:r>
            <a:rPr lang="en-US" dirty="0"/>
            <a:t>Road disaster prevention</a:t>
          </a:r>
        </a:p>
      </dgm:t>
    </dgm:pt>
    <dgm:pt modelId="{9EAC2C09-83DC-4CB9-8FAD-585F1B098ADC}" type="parTrans" cxnId="{3D3942A7-D5C0-4621-9EC4-D1D1F44FA18A}">
      <dgm:prSet/>
      <dgm:spPr/>
      <dgm:t>
        <a:bodyPr/>
        <a:lstStyle/>
        <a:p>
          <a:endParaRPr lang="en-US"/>
        </a:p>
      </dgm:t>
    </dgm:pt>
    <dgm:pt modelId="{1E45CC8D-19A7-4451-821E-598872824190}" type="sibTrans" cxnId="{3D3942A7-D5C0-4621-9EC4-D1D1F44FA18A}">
      <dgm:prSet/>
      <dgm:spPr/>
      <dgm:t>
        <a:bodyPr/>
        <a:lstStyle/>
        <a:p>
          <a:endParaRPr lang="en-US"/>
        </a:p>
      </dgm:t>
    </dgm:pt>
    <dgm:pt modelId="{977F2598-69AD-4565-9961-2883D24EBB37}">
      <dgm:prSet custT="1"/>
      <dgm:spPr/>
      <dgm:t>
        <a:bodyPr/>
        <a:lstStyle/>
        <a:p>
          <a:pPr>
            <a:lnSpc>
              <a:spcPct val="100000"/>
            </a:lnSpc>
          </a:pPr>
          <a:r>
            <a:rPr lang="en-US" sz="1800" dirty="0"/>
            <a:t>pre-emptive measures for falling trees</a:t>
          </a:r>
        </a:p>
      </dgm:t>
    </dgm:pt>
    <dgm:pt modelId="{BE413AC1-F93F-4912-B472-88D1F08DBA5D}" type="parTrans" cxnId="{613A79F8-0D24-4564-8112-0028B6458700}">
      <dgm:prSet/>
      <dgm:spPr/>
      <dgm:t>
        <a:bodyPr/>
        <a:lstStyle/>
        <a:p>
          <a:endParaRPr lang="en-US"/>
        </a:p>
      </dgm:t>
    </dgm:pt>
    <dgm:pt modelId="{CAD077E9-CBA9-4F9E-9014-3A4618C14DE9}" type="sibTrans" cxnId="{613A79F8-0D24-4564-8112-0028B6458700}">
      <dgm:prSet/>
      <dgm:spPr/>
      <dgm:t>
        <a:bodyPr/>
        <a:lstStyle/>
        <a:p>
          <a:endParaRPr lang="en-US"/>
        </a:p>
      </dgm:t>
    </dgm:pt>
    <dgm:pt modelId="{834B7655-BF60-49B7-AA9E-61E3C9894F3A}">
      <dgm:prSet custT="1"/>
      <dgm:spPr/>
      <dgm:t>
        <a:bodyPr/>
        <a:lstStyle/>
        <a:p>
          <a:pPr>
            <a:lnSpc>
              <a:spcPct val="100000"/>
            </a:lnSpc>
          </a:pPr>
          <a:r>
            <a:rPr lang="en-US" sz="1800" dirty="0"/>
            <a:t>pedestrian safety</a:t>
          </a:r>
        </a:p>
      </dgm:t>
    </dgm:pt>
    <dgm:pt modelId="{21B8F978-E038-4EBD-88F9-4D85A8DC614D}" type="parTrans" cxnId="{7E61E483-FC24-4AC0-95C8-A0F92359F799}">
      <dgm:prSet/>
      <dgm:spPr/>
      <dgm:t>
        <a:bodyPr/>
        <a:lstStyle/>
        <a:p>
          <a:endParaRPr lang="en-US"/>
        </a:p>
      </dgm:t>
    </dgm:pt>
    <dgm:pt modelId="{04AB0216-9399-4992-8581-384F31688E0D}" type="sibTrans" cxnId="{7E61E483-FC24-4AC0-95C8-A0F92359F799}">
      <dgm:prSet/>
      <dgm:spPr/>
      <dgm:t>
        <a:bodyPr/>
        <a:lstStyle/>
        <a:p>
          <a:endParaRPr lang="en-US"/>
        </a:p>
      </dgm:t>
    </dgm:pt>
    <dgm:pt modelId="{4CDA8B85-D232-4FA9-9A50-BE00BBD298F7}">
      <dgm:prSet/>
      <dgm:spPr/>
      <dgm:t>
        <a:bodyPr/>
        <a:lstStyle/>
        <a:p>
          <a:pPr>
            <a:lnSpc>
              <a:spcPct val="100000"/>
            </a:lnSpc>
            <a:defRPr b="1"/>
          </a:pPr>
          <a:r>
            <a:rPr lang="en-US" dirty="0"/>
            <a:t>Balanced cities</a:t>
          </a:r>
        </a:p>
      </dgm:t>
    </dgm:pt>
    <dgm:pt modelId="{F423AE5C-2BCF-4134-8E96-68930B2137C2}" type="parTrans" cxnId="{3435F48B-7E47-48EA-951C-5C55D1E8FDC7}">
      <dgm:prSet/>
      <dgm:spPr/>
      <dgm:t>
        <a:bodyPr/>
        <a:lstStyle/>
        <a:p>
          <a:endParaRPr lang="en-US"/>
        </a:p>
      </dgm:t>
    </dgm:pt>
    <dgm:pt modelId="{940A9961-BBEA-4F23-B49E-499FF30BB2B6}" type="sibTrans" cxnId="{3435F48B-7E47-48EA-951C-5C55D1E8FDC7}">
      <dgm:prSet/>
      <dgm:spPr/>
      <dgm:t>
        <a:bodyPr/>
        <a:lstStyle/>
        <a:p>
          <a:endParaRPr lang="en-US"/>
        </a:p>
      </dgm:t>
    </dgm:pt>
    <dgm:pt modelId="{9C7EEF75-B98C-4F11-8E0A-C5BBC425219F}">
      <dgm:prSet custT="1"/>
      <dgm:spPr/>
      <dgm:t>
        <a:bodyPr/>
        <a:lstStyle/>
        <a:p>
          <a:pPr>
            <a:lnSpc>
              <a:spcPct val="100000"/>
            </a:lnSpc>
          </a:pPr>
          <a:r>
            <a:rPr lang="en-US" sz="1800" dirty="0"/>
            <a:t>greenery reduces stress</a:t>
          </a:r>
        </a:p>
      </dgm:t>
    </dgm:pt>
    <dgm:pt modelId="{8A0F68E0-523E-4D2A-8AF5-1C261D34F344}" type="parTrans" cxnId="{9C0E7B0A-1C45-4BD8-951B-86257F5549A1}">
      <dgm:prSet/>
      <dgm:spPr/>
      <dgm:t>
        <a:bodyPr/>
        <a:lstStyle/>
        <a:p>
          <a:endParaRPr lang="en-US"/>
        </a:p>
      </dgm:t>
    </dgm:pt>
    <dgm:pt modelId="{7E938F51-1F96-45AD-94DE-BF4E60F92975}" type="sibTrans" cxnId="{9C0E7B0A-1C45-4BD8-951B-86257F5549A1}">
      <dgm:prSet/>
      <dgm:spPr/>
      <dgm:t>
        <a:bodyPr/>
        <a:lstStyle/>
        <a:p>
          <a:endParaRPr lang="en-US"/>
        </a:p>
      </dgm:t>
    </dgm:pt>
    <dgm:pt modelId="{B46C4756-A2D2-4390-81F2-ABD0A4861E3D}">
      <dgm:prSet custT="1"/>
      <dgm:spPr/>
      <dgm:t>
        <a:bodyPr/>
        <a:lstStyle/>
        <a:p>
          <a:pPr>
            <a:lnSpc>
              <a:spcPct val="100000"/>
            </a:lnSpc>
          </a:pPr>
          <a:r>
            <a:rPr lang="en-US" sz="1800" dirty="0"/>
            <a:t>rising trend of forest bathing</a:t>
          </a:r>
        </a:p>
      </dgm:t>
    </dgm:pt>
    <dgm:pt modelId="{E7FC2AF0-5D4B-491A-AE38-3C7194B7D20A}" type="parTrans" cxnId="{16443EA7-8308-437C-9DBF-3F6DD8873C04}">
      <dgm:prSet/>
      <dgm:spPr/>
      <dgm:t>
        <a:bodyPr/>
        <a:lstStyle/>
        <a:p>
          <a:endParaRPr lang="en-US"/>
        </a:p>
      </dgm:t>
    </dgm:pt>
    <dgm:pt modelId="{14AFBAA7-CEDE-4BB4-9B1E-3ACACD80BD7A}" type="sibTrans" cxnId="{16443EA7-8308-437C-9DBF-3F6DD8873C04}">
      <dgm:prSet/>
      <dgm:spPr/>
      <dgm:t>
        <a:bodyPr/>
        <a:lstStyle/>
        <a:p>
          <a:endParaRPr lang="en-US"/>
        </a:p>
      </dgm:t>
    </dgm:pt>
    <dgm:pt modelId="{B2188DBF-FF68-4DE3-9431-70A71ABB6A23}" type="pres">
      <dgm:prSet presAssocID="{2D153560-1A6F-4765-9ABA-01940700CEA3}" presName="root" presStyleCnt="0">
        <dgm:presLayoutVars>
          <dgm:dir/>
          <dgm:resizeHandles val="exact"/>
        </dgm:presLayoutVars>
      </dgm:prSet>
      <dgm:spPr/>
    </dgm:pt>
    <dgm:pt modelId="{95F42705-58CC-42F6-BB51-8C03C2F95852}" type="pres">
      <dgm:prSet presAssocID="{A459D115-CB3B-42B6-AE9E-9AFBAA07D443}" presName="compNode" presStyleCnt="0"/>
      <dgm:spPr/>
    </dgm:pt>
    <dgm:pt modelId="{BE77C1AA-CA4C-4F28-9779-A66DCE9FC654}" type="pres">
      <dgm:prSet presAssocID="{A459D115-CB3B-42B6-AE9E-9AFBAA07D44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ity"/>
        </a:ext>
      </dgm:extLst>
    </dgm:pt>
    <dgm:pt modelId="{BC2DD3B0-5015-49A4-AFEE-F76FEC00265B}" type="pres">
      <dgm:prSet presAssocID="{A459D115-CB3B-42B6-AE9E-9AFBAA07D443}" presName="iconSpace" presStyleCnt="0"/>
      <dgm:spPr/>
    </dgm:pt>
    <dgm:pt modelId="{31AD787E-5C1D-4E5E-B189-2F64A9DF348E}" type="pres">
      <dgm:prSet presAssocID="{A459D115-CB3B-42B6-AE9E-9AFBAA07D443}" presName="parTx" presStyleLbl="revTx" presStyleIdx="0" presStyleCnt="6">
        <dgm:presLayoutVars>
          <dgm:chMax val="0"/>
          <dgm:chPref val="0"/>
        </dgm:presLayoutVars>
      </dgm:prSet>
      <dgm:spPr/>
    </dgm:pt>
    <dgm:pt modelId="{449B65EE-ADD1-49CF-8A63-620517311462}" type="pres">
      <dgm:prSet presAssocID="{A459D115-CB3B-42B6-AE9E-9AFBAA07D443}" presName="txSpace" presStyleCnt="0"/>
      <dgm:spPr/>
    </dgm:pt>
    <dgm:pt modelId="{7741F5EC-B3EA-4BEA-A14D-79D02B57B4BB}" type="pres">
      <dgm:prSet presAssocID="{A459D115-CB3B-42B6-AE9E-9AFBAA07D443}" presName="desTx" presStyleLbl="revTx" presStyleIdx="1" presStyleCnt="6">
        <dgm:presLayoutVars/>
      </dgm:prSet>
      <dgm:spPr/>
    </dgm:pt>
    <dgm:pt modelId="{4FE22E3A-3CCA-48B1-8AB5-80CA0C2C4810}" type="pres">
      <dgm:prSet presAssocID="{2D3730EA-5FF6-41CC-8894-3B89AFDC9CA2}" presName="sibTrans" presStyleCnt="0"/>
      <dgm:spPr/>
    </dgm:pt>
    <dgm:pt modelId="{EBBDC61A-B1EE-46DE-8CFC-E586817ACBC0}" type="pres">
      <dgm:prSet presAssocID="{10D24689-D5CE-46E9-98F8-D800B59A5713}" presName="compNode" presStyleCnt="0"/>
      <dgm:spPr/>
    </dgm:pt>
    <dgm:pt modelId="{767BEBCA-5290-41B7-B3A3-892661B0C9EB}" type="pres">
      <dgm:prSet presAssocID="{10D24689-D5CE-46E9-98F8-D800B59A5713}"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alk"/>
        </a:ext>
      </dgm:extLst>
    </dgm:pt>
    <dgm:pt modelId="{69585803-A9E2-4FF5-8CF5-22BD2A350ADB}" type="pres">
      <dgm:prSet presAssocID="{10D24689-D5CE-46E9-98F8-D800B59A5713}" presName="iconSpace" presStyleCnt="0"/>
      <dgm:spPr/>
    </dgm:pt>
    <dgm:pt modelId="{50F41A25-AACE-4918-8EB4-20B04CEC6471}" type="pres">
      <dgm:prSet presAssocID="{10D24689-D5CE-46E9-98F8-D800B59A5713}" presName="parTx" presStyleLbl="revTx" presStyleIdx="2" presStyleCnt="6">
        <dgm:presLayoutVars>
          <dgm:chMax val="0"/>
          <dgm:chPref val="0"/>
        </dgm:presLayoutVars>
      </dgm:prSet>
      <dgm:spPr/>
    </dgm:pt>
    <dgm:pt modelId="{51AB3EA9-85A8-4292-9A54-CD8AA8178A5B}" type="pres">
      <dgm:prSet presAssocID="{10D24689-D5CE-46E9-98F8-D800B59A5713}" presName="txSpace" presStyleCnt="0"/>
      <dgm:spPr/>
    </dgm:pt>
    <dgm:pt modelId="{D779F259-8BA5-401C-86C0-5D645DC871BD}" type="pres">
      <dgm:prSet presAssocID="{10D24689-D5CE-46E9-98F8-D800B59A5713}" presName="desTx" presStyleLbl="revTx" presStyleIdx="3" presStyleCnt="6">
        <dgm:presLayoutVars/>
      </dgm:prSet>
      <dgm:spPr/>
    </dgm:pt>
    <dgm:pt modelId="{F23C246A-6C23-4584-AFB0-CB7324016586}" type="pres">
      <dgm:prSet presAssocID="{1E45CC8D-19A7-4451-821E-598872824190}" presName="sibTrans" presStyleCnt="0"/>
      <dgm:spPr/>
    </dgm:pt>
    <dgm:pt modelId="{A9397FBC-FF2A-443E-88A0-CD5F55770711}" type="pres">
      <dgm:prSet presAssocID="{4CDA8B85-D232-4FA9-9A50-BE00BBD298F7}" presName="compNode" presStyleCnt="0"/>
      <dgm:spPr/>
    </dgm:pt>
    <dgm:pt modelId="{4E2E47B1-3967-45A9-BE36-674A0961FD28}" type="pres">
      <dgm:prSet presAssocID="{4CDA8B85-D232-4FA9-9A50-BE00BBD298F7}"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ustainability"/>
        </a:ext>
      </dgm:extLst>
    </dgm:pt>
    <dgm:pt modelId="{2A14636C-4A26-4E7B-A94D-442F51B46E17}" type="pres">
      <dgm:prSet presAssocID="{4CDA8B85-D232-4FA9-9A50-BE00BBD298F7}" presName="iconSpace" presStyleCnt="0"/>
      <dgm:spPr/>
    </dgm:pt>
    <dgm:pt modelId="{A1EFCC8D-6FCB-4977-ADDB-EB087071647A}" type="pres">
      <dgm:prSet presAssocID="{4CDA8B85-D232-4FA9-9A50-BE00BBD298F7}" presName="parTx" presStyleLbl="revTx" presStyleIdx="4" presStyleCnt="6">
        <dgm:presLayoutVars>
          <dgm:chMax val="0"/>
          <dgm:chPref val="0"/>
        </dgm:presLayoutVars>
      </dgm:prSet>
      <dgm:spPr/>
    </dgm:pt>
    <dgm:pt modelId="{7EC52818-8DA2-47C8-AE93-9E37EDE67CF0}" type="pres">
      <dgm:prSet presAssocID="{4CDA8B85-D232-4FA9-9A50-BE00BBD298F7}" presName="txSpace" presStyleCnt="0"/>
      <dgm:spPr/>
    </dgm:pt>
    <dgm:pt modelId="{903195FB-A711-4BD0-A178-0FB600C53EE6}" type="pres">
      <dgm:prSet presAssocID="{4CDA8B85-D232-4FA9-9A50-BE00BBD298F7}" presName="desTx" presStyleLbl="revTx" presStyleIdx="5" presStyleCnt="6">
        <dgm:presLayoutVars/>
      </dgm:prSet>
      <dgm:spPr/>
    </dgm:pt>
  </dgm:ptLst>
  <dgm:cxnLst>
    <dgm:cxn modelId="{D5D17308-8A59-43F5-AE1B-C243F8D099C1}" srcId="{A459D115-CB3B-42B6-AE9E-9AFBAA07D443}" destId="{4AA15655-7A4D-4CD1-AA32-C318F681A006}" srcOrd="0" destOrd="0" parTransId="{FFB49900-AD13-48D1-A063-CAAF19E6D47F}" sibTransId="{2CA023E7-AF8F-4256-9461-59025677680C}"/>
    <dgm:cxn modelId="{9C0E7B0A-1C45-4BD8-951B-86257F5549A1}" srcId="{4CDA8B85-D232-4FA9-9A50-BE00BBD298F7}" destId="{9C7EEF75-B98C-4F11-8E0A-C5BBC425219F}" srcOrd="0" destOrd="0" parTransId="{8A0F68E0-523E-4D2A-8AF5-1C261D34F344}" sibTransId="{7E938F51-1F96-45AD-94DE-BF4E60F92975}"/>
    <dgm:cxn modelId="{3C001519-FA27-424F-BEF7-BA3D4F1B2902}" type="presOf" srcId="{B46C4756-A2D2-4390-81F2-ABD0A4861E3D}" destId="{903195FB-A711-4BD0-A178-0FB600C53EE6}" srcOrd="0" destOrd="1" presId="urn:microsoft.com/office/officeart/2018/5/layout/CenteredIconLabelDescriptionList"/>
    <dgm:cxn modelId="{E143DC36-07A4-4766-806F-3080E05407A8}" type="presOf" srcId="{392EA155-E350-4F5B-8127-93B69FD5F34F}" destId="{7741F5EC-B3EA-4BEA-A14D-79D02B57B4BB}" srcOrd="0" destOrd="2" presId="urn:microsoft.com/office/officeart/2018/5/layout/CenteredIconLabelDescriptionList"/>
    <dgm:cxn modelId="{785B3639-3B04-4284-9EA0-6B485EC97F11}" type="presOf" srcId="{4CDA8B85-D232-4FA9-9A50-BE00BBD298F7}" destId="{A1EFCC8D-6FCB-4977-ADDB-EB087071647A}" srcOrd="0" destOrd="0" presId="urn:microsoft.com/office/officeart/2018/5/layout/CenteredIconLabelDescriptionList"/>
    <dgm:cxn modelId="{24097F3A-500D-4F8A-A780-32C6C384E65E}" srcId="{A459D115-CB3B-42B6-AE9E-9AFBAA07D443}" destId="{392EA155-E350-4F5B-8127-93B69FD5F34F}" srcOrd="2" destOrd="0" parTransId="{12ABF7C3-80D1-49F3-AB3C-B9AF4A29A7E7}" sibTransId="{E8802F64-03DD-4E77-92E6-AD8AD7EA596B}"/>
    <dgm:cxn modelId="{1BDEFD3D-0DEB-49F3-BB95-BF82BE83BAEE}" type="presOf" srcId="{2D153560-1A6F-4765-9ABA-01940700CEA3}" destId="{B2188DBF-FF68-4DE3-9431-70A71ABB6A23}" srcOrd="0" destOrd="0" presId="urn:microsoft.com/office/officeart/2018/5/layout/CenteredIconLabelDescriptionList"/>
    <dgm:cxn modelId="{1A02005C-18D1-426E-8B45-435360F56065}" srcId="{A459D115-CB3B-42B6-AE9E-9AFBAA07D443}" destId="{D81AE55F-9D77-43A4-8A80-4847E7821FB6}" srcOrd="1" destOrd="0" parTransId="{989D1475-0772-4C27-BB66-1CBA44F5D413}" sibTransId="{1383310C-6C52-4FF1-B51D-FBF675B39EC4}"/>
    <dgm:cxn modelId="{0DDD824A-EB6B-43E4-8C4D-6CD316E01283}" type="presOf" srcId="{D81AE55F-9D77-43A4-8A80-4847E7821FB6}" destId="{7741F5EC-B3EA-4BEA-A14D-79D02B57B4BB}" srcOrd="0" destOrd="1" presId="urn:microsoft.com/office/officeart/2018/5/layout/CenteredIconLabelDescriptionList"/>
    <dgm:cxn modelId="{D7A3D572-44B2-4820-8E89-E8672D01A83E}" type="presOf" srcId="{977F2598-69AD-4565-9961-2883D24EBB37}" destId="{D779F259-8BA5-401C-86C0-5D645DC871BD}" srcOrd="0" destOrd="0" presId="urn:microsoft.com/office/officeart/2018/5/layout/CenteredIconLabelDescriptionList"/>
    <dgm:cxn modelId="{7E61E483-FC24-4AC0-95C8-A0F92359F799}" srcId="{10D24689-D5CE-46E9-98F8-D800B59A5713}" destId="{834B7655-BF60-49B7-AA9E-61E3C9894F3A}" srcOrd="1" destOrd="0" parTransId="{21B8F978-E038-4EBD-88F9-4D85A8DC614D}" sibTransId="{04AB0216-9399-4992-8581-384F31688E0D}"/>
    <dgm:cxn modelId="{3435F48B-7E47-48EA-951C-5C55D1E8FDC7}" srcId="{2D153560-1A6F-4765-9ABA-01940700CEA3}" destId="{4CDA8B85-D232-4FA9-9A50-BE00BBD298F7}" srcOrd="2" destOrd="0" parTransId="{F423AE5C-2BCF-4134-8E96-68930B2137C2}" sibTransId="{940A9961-BBEA-4F23-B49E-499FF30BB2B6}"/>
    <dgm:cxn modelId="{5955688D-8579-48A6-920A-3E5BA8660E4E}" type="presOf" srcId="{10D24689-D5CE-46E9-98F8-D800B59A5713}" destId="{50F41A25-AACE-4918-8EB4-20B04CEC6471}" srcOrd="0" destOrd="0" presId="urn:microsoft.com/office/officeart/2018/5/layout/CenteredIconLabelDescriptionList"/>
    <dgm:cxn modelId="{0AC6198E-34EB-4A99-B600-9E124BFEC158}" type="presOf" srcId="{4AA15655-7A4D-4CD1-AA32-C318F681A006}" destId="{7741F5EC-B3EA-4BEA-A14D-79D02B57B4BB}" srcOrd="0" destOrd="0" presId="urn:microsoft.com/office/officeart/2018/5/layout/CenteredIconLabelDescriptionList"/>
    <dgm:cxn modelId="{16443EA7-8308-437C-9DBF-3F6DD8873C04}" srcId="{4CDA8B85-D232-4FA9-9A50-BE00BBD298F7}" destId="{B46C4756-A2D2-4390-81F2-ABD0A4861E3D}" srcOrd="1" destOrd="0" parTransId="{E7FC2AF0-5D4B-491A-AE38-3C7194B7D20A}" sibTransId="{14AFBAA7-CEDE-4BB4-9B1E-3ACACD80BD7A}"/>
    <dgm:cxn modelId="{3D3942A7-D5C0-4621-9EC4-D1D1F44FA18A}" srcId="{2D153560-1A6F-4765-9ABA-01940700CEA3}" destId="{10D24689-D5CE-46E9-98F8-D800B59A5713}" srcOrd="1" destOrd="0" parTransId="{9EAC2C09-83DC-4CB9-8FAD-585F1B098ADC}" sibTransId="{1E45CC8D-19A7-4451-821E-598872824190}"/>
    <dgm:cxn modelId="{0BE3EBB9-5AE4-49C4-B93A-D53EFB7098F8}" type="presOf" srcId="{9C7EEF75-B98C-4F11-8E0A-C5BBC425219F}" destId="{903195FB-A711-4BD0-A178-0FB600C53EE6}" srcOrd="0" destOrd="0" presId="urn:microsoft.com/office/officeart/2018/5/layout/CenteredIconLabelDescriptionList"/>
    <dgm:cxn modelId="{81ED65C3-0ECF-47A1-A3D3-57AE0C039141}" srcId="{2D153560-1A6F-4765-9ABA-01940700CEA3}" destId="{A459D115-CB3B-42B6-AE9E-9AFBAA07D443}" srcOrd="0" destOrd="0" parTransId="{6C2E5BCC-32D8-4AAB-8B9A-232005E409E9}" sibTransId="{2D3730EA-5FF6-41CC-8894-3B89AFDC9CA2}"/>
    <dgm:cxn modelId="{52359ACB-169D-4954-B076-B8EBB7008EF7}" type="presOf" srcId="{834B7655-BF60-49B7-AA9E-61E3C9894F3A}" destId="{D779F259-8BA5-401C-86C0-5D645DC871BD}" srcOrd="0" destOrd="1" presId="urn:microsoft.com/office/officeart/2018/5/layout/CenteredIconLabelDescriptionList"/>
    <dgm:cxn modelId="{00B5FFDB-DA86-4B46-BE5E-8280A96C7A62}" type="presOf" srcId="{A459D115-CB3B-42B6-AE9E-9AFBAA07D443}" destId="{31AD787E-5C1D-4E5E-B189-2F64A9DF348E}" srcOrd="0" destOrd="0" presId="urn:microsoft.com/office/officeart/2018/5/layout/CenteredIconLabelDescriptionList"/>
    <dgm:cxn modelId="{613A79F8-0D24-4564-8112-0028B6458700}" srcId="{10D24689-D5CE-46E9-98F8-D800B59A5713}" destId="{977F2598-69AD-4565-9961-2883D24EBB37}" srcOrd="0" destOrd="0" parTransId="{BE413AC1-F93F-4912-B472-88D1F08DBA5D}" sibTransId="{CAD077E9-CBA9-4F9E-9014-3A4618C14DE9}"/>
    <dgm:cxn modelId="{29353057-6D4F-4F0C-BCAB-A7578A27D50B}" type="presParOf" srcId="{B2188DBF-FF68-4DE3-9431-70A71ABB6A23}" destId="{95F42705-58CC-42F6-BB51-8C03C2F95852}" srcOrd="0" destOrd="0" presId="urn:microsoft.com/office/officeart/2018/5/layout/CenteredIconLabelDescriptionList"/>
    <dgm:cxn modelId="{ED09CEEB-1A6D-4CB7-85A9-9557BFB5355B}" type="presParOf" srcId="{95F42705-58CC-42F6-BB51-8C03C2F95852}" destId="{BE77C1AA-CA4C-4F28-9779-A66DCE9FC654}" srcOrd="0" destOrd="0" presId="urn:microsoft.com/office/officeart/2018/5/layout/CenteredIconLabelDescriptionList"/>
    <dgm:cxn modelId="{9A0140BD-D899-4832-B118-C9C80E377D4A}" type="presParOf" srcId="{95F42705-58CC-42F6-BB51-8C03C2F95852}" destId="{BC2DD3B0-5015-49A4-AFEE-F76FEC00265B}" srcOrd="1" destOrd="0" presId="urn:microsoft.com/office/officeart/2018/5/layout/CenteredIconLabelDescriptionList"/>
    <dgm:cxn modelId="{4A947AC8-4787-41F9-8669-F2CD13AD0F01}" type="presParOf" srcId="{95F42705-58CC-42F6-BB51-8C03C2F95852}" destId="{31AD787E-5C1D-4E5E-B189-2F64A9DF348E}" srcOrd="2" destOrd="0" presId="urn:microsoft.com/office/officeart/2018/5/layout/CenteredIconLabelDescriptionList"/>
    <dgm:cxn modelId="{1B1D8EDE-6522-49C3-B219-49F947B8FB05}" type="presParOf" srcId="{95F42705-58CC-42F6-BB51-8C03C2F95852}" destId="{449B65EE-ADD1-49CF-8A63-620517311462}" srcOrd="3" destOrd="0" presId="urn:microsoft.com/office/officeart/2018/5/layout/CenteredIconLabelDescriptionList"/>
    <dgm:cxn modelId="{97710C42-EB1D-44C8-A464-B35D4E09A0C3}" type="presParOf" srcId="{95F42705-58CC-42F6-BB51-8C03C2F95852}" destId="{7741F5EC-B3EA-4BEA-A14D-79D02B57B4BB}" srcOrd="4" destOrd="0" presId="urn:microsoft.com/office/officeart/2018/5/layout/CenteredIconLabelDescriptionList"/>
    <dgm:cxn modelId="{916494D3-C5BB-486F-899A-060A7ADEDF80}" type="presParOf" srcId="{B2188DBF-FF68-4DE3-9431-70A71ABB6A23}" destId="{4FE22E3A-3CCA-48B1-8AB5-80CA0C2C4810}" srcOrd="1" destOrd="0" presId="urn:microsoft.com/office/officeart/2018/5/layout/CenteredIconLabelDescriptionList"/>
    <dgm:cxn modelId="{E5AA7C1F-C7E0-43F4-827E-6A9ABF286AEB}" type="presParOf" srcId="{B2188DBF-FF68-4DE3-9431-70A71ABB6A23}" destId="{EBBDC61A-B1EE-46DE-8CFC-E586817ACBC0}" srcOrd="2" destOrd="0" presId="urn:microsoft.com/office/officeart/2018/5/layout/CenteredIconLabelDescriptionList"/>
    <dgm:cxn modelId="{020FE954-A7E6-44A8-8726-18AB894F830A}" type="presParOf" srcId="{EBBDC61A-B1EE-46DE-8CFC-E586817ACBC0}" destId="{767BEBCA-5290-41B7-B3A3-892661B0C9EB}" srcOrd="0" destOrd="0" presId="urn:microsoft.com/office/officeart/2018/5/layout/CenteredIconLabelDescriptionList"/>
    <dgm:cxn modelId="{4D85E744-75C4-4E97-ADFD-2B1794757EC4}" type="presParOf" srcId="{EBBDC61A-B1EE-46DE-8CFC-E586817ACBC0}" destId="{69585803-A9E2-4FF5-8CF5-22BD2A350ADB}" srcOrd="1" destOrd="0" presId="urn:microsoft.com/office/officeart/2018/5/layout/CenteredIconLabelDescriptionList"/>
    <dgm:cxn modelId="{017A189F-2B0D-448C-B8B0-C3F74DDA8E3E}" type="presParOf" srcId="{EBBDC61A-B1EE-46DE-8CFC-E586817ACBC0}" destId="{50F41A25-AACE-4918-8EB4-20B04CEC6471}" srcOrd="2" destOrd="0" presId="urn:microsoft.com/office/officeart/2018/5/layout/CenteredIconLabelDescriptionList"/>
    <dgm:cxn modelId="{D97B21AA-4AD7-4FD2-9318-67694F83EFDE}" type="presParOf" srcId="{EBBDC61A-B1EE-46DE-8CFC-E586817ACBC0}" destId="{51AB3EA9-85A8-4292-9A54-CD8AA8178A5B}" srcOrd="3" destOrd="0" presId="urn:microsoft.com/office/officeart/2018/5/layout/CenteredIconLabelDescriptionList"/>
    <dgm:cxn modelId="{146E6CBC-2D0F-4856-A87B-5675F56C238F}" type="presParOf" srcId="{EBBDC61A-B1EE-46DE-8CFC-E586817ACBC0}" destId="{D779F259-8BA5-401C-86C0-5D645DC871BD}" srcOrd="4" destOrd="0" presId="urn:microsoft.com/office/officeart/2018/5/layout/CenteredIconLabelDescriptionList"/>
    <dgm:cxn modelId="{46A6F554-A4B4-4026-A08E-61BAD8F00BC7}" type="presParOf" srcId="{B2188DBF-FF68-4DE3-9431-70A71ABB6A23}" destId="{F23C246A-6C23-4584-AFB0-CB7324016586}" srcOrd="3" destOrd="0" presId="urn:microsoft.com/office/officeart/2018/5/layout/CenteredIconLabelDescriptionList"/>
    <dgm:cxn modelId="{BC82A444-5A1A-420C-8937-05958AFF5AC8}" type="presParOf" srcId="{B2188DBF-FF68-4DE3-9431-70A71ABB6A23}" destId="{A9397FBC-FF2A-443E-88A0-CD5F55770711}" srcOrd="4" destOrd="0" presId="urn:microsoft.com/office/officeart/2018/5/layout/CenteredIconLabelDescriptionList"/>
    <dgm:cxn modelId="{D9875163-79E5-409A-8D0B-C0435DCA1FE9}" type="presParOf" srcId="{A9397FBC-FF2A-443E-88A0-CD5F55770711}" destId="{4E2E47B1-3967-45A9-BE36-674A0961FD28}" srcOrd="0" destOrd="0" presId="urn:microsoft.com/office/officeart/2018/5/layout/CenteredIconLabelDescriptionList"/>
    <dgm:cxn modelId="{027A513E-E0DB-4A83-8FF7-8B1B7D9C2F9A}" type="presParOf" srcId="{A9397FBC-FF2A-443E-88A0-CD5F55770711}" destId="{2A14636C-4A26-4E7B-A94D-442F51B46E17}" srcOrd="1" destOrd="0" presId="urn:microsoft.com/office/officeart/2018/5/layout/CenteredIconLabelDescriptionList"/>
    <dgm:cxn modelId="{9D913D0D-5D61-468F-8341-8EA959F61F5B}" type="presParOf" srcId="{A9397FBC-FF2A-443E-88A0-CD5F55770711}" destId="{A1EFCC8D-6FCB-4977-ADDB-EB087071647A}" srcOrd="2" destOrd="0" presId="urn:microsoft.com/office/officeart/2018/5/layout/CenteredIconLabelDescriptionList"/>
    <dgm:cxn modelId="{D298017C-2A60-4788-AAD7-7970202664C6}" type="presParOf" srcId="{A9397FBC-FF2A-443E-88A0-CD5F55770711}" destId="{7EC52818-8DA2-47C8-AE93-9E37EDE67CF0}" srcOrd="3" destOrd="0" presId="urn:microsoft.com/office/officeart/2018/5/layout/CenteredIconLabelDescriptionList"/>
    <dgm:cxn modelId="{5D52677E-8A0F-4755-8C06-B423D5900265}" type="presParOf" srcId="{A9397FBC-FF2A-443E-88A0-CD5F55770711}" destId="{903195FB-A711-4BD0-A178-0FB600C53EE6}"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77C1AA-CA4C-4F28-9779-A66DCE9FC654}">
      <dsp:nvSpPr>
        <dsp:cNvPr id="0" name=""/>
        <dsp:cNvSpPr/>
      </dsp:nvSpPr>
      <dsp:spPr>
        <a:xfrm>
          <a:off x="1061437" y="1106521"/>
          <a:ext cx="1141382" cy="11413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1AD787E-5C1D-4E5E-B189-2F64A9DF348E}">
      <dsp:nvSpPr>
        <dsp:cNvPr id="0" name=""/>
        <dsp:cNvSpPr/>
      </dsp:nvSpPr>
      <dsp:spPr>
        <a:xfrm>
          <a:off x="1582" y="2371131"/>
          <a:ext cx="3261093" cy="489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dirty="0"/>
            <a:t>City councils to leverage on data-backed advice to improve </a:t>
          </a:r>
        </a:p>
      </dsp:txBody>
      <dsp:txXfrm>
        <a:off x="1582" y="2371131"/>
        <a:ext cx="3261093" cy="489164"/>
      </dsp:txXfrm>
    </dsp:sp>
    <dsp:sp modelId="{7741F5EC-B3EA-4BEA-A14D-79D02B57B4BB}">
      <dsp:nvSpPr>
        <dsp:cNvPr id="0" name=""/>
        <dsp:cNvSpPr/>
      </dsp:nvSpPr>
      <dsp:spPr>
        <a:xfrm>
          <a:off x="1582" y="2917610"/>
          <a:ext cx="3261093" cy="10546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dirty="0"/>
            <a:t>air quality</a:t>
          </a:r>
        </a:p>
        <a:p>
          <a:pPr marL="0" lvl="0" indent="0" algn="ctr" defTabSz="800100">
            <a:lnSpc>
              <a:spcPct val="100000"/>
            </a:lnSpc>
            <a:spcBef>
              <a:spcPct val="0"/>
            </a:spcBef>
            <a:spcAft>
              <a:spcPct val="35000"/>
            </a:spcAft>
            <a:buNone/>
          </a:pPr>
          <a:r>
            <a:rPr lang="en-US" sz="1800" kern="1200" dirty="0"/>
            <a:t>flood alleviation</a:t>
          </a:r>
        </a:p>
        <a:p>
          <a:pPr marL="0" lvl="0" indent="0" algn="ctr" defTabSz="800100">
            <a:lnSpc>
              <a:spcPct val="100000"/>
            </a:lnSpc>
            <a:spcBef>
              <a:spcPct val="0"/>
            </a:spcBef>
            <a:spcAft>
              <a:spcPct val="35000"/>
            </a:spcAft>
            <a:buNone/>
          </a:pPr>
          <a:r>
            <a:rPr lang="en-US" sz="1800" kern="1200" dirty="0"/>
            <a:t>a more walkable city</a:t>
          </a:r>
        </a:p>
      </dsp:txBody>
      <dsp:txXfrm>
        <a:off x="1582" y="2917610"/>
        <a:ext cx="3261093" cy="1054658"/>
      </dsp:txXfrm>
    </dsp:sp>
    <dsp:sp modelId="{767BEBCA-5290-41B7-B3A3-892661B0C9EB}">
      <dsp:nvSpPr>
        <dsp:cNvPr id="0" name=""/>
        <dsp:cNvSpPr/>
      </dsp:nvSpPr>
      <dsp:spPr>
        <a:xfrm>
          <a:off x="4893223" y="1106521"/>
          <a:ext cx="1141382" cy="11413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0F41A25-AACE-4918-8EB4-20B04CEC6471}">
      <dsp:nvSpPr>
        <dsp:cNvPr id="0" name=""/>
        <dsp:cNvSpPr/>
      </dsp:nvSpPr>
      <dsp:spPr>
        <a:xfrm>
          <a:off x="3833367" y="2371131"/>
          <a:ext cx="3261093" cy="489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dirty="0"/>
            <a:t>Road disaster prevention</a:t>
          </a:r>
        </a:p>
      </dsp:txBody>
      <dsp:txXfrm>
        <a:off x="3833367" y="2371131"/>
        <a:ext cx="3261093" cy="489164"/>
      </dsp:txXfrm>
    </dsp:sp>
    <dsp:sp modelId="{D779F259-8BA5-401C-86C0-5D645DC871BD}">
      <dsp:nvSpPr>
        <dsp:cNvPr id="0" name=""/>
        <dsp:cNvSpPr/>
      </dsp:nvSpPr>
      <dsp:spPr>
        <a:xfrm>
          <a:off x="3833367" y="2917610"/>
          <a:ext cx="3261093" cy="10546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dirty="0"/>
            <a:t>pre-emptive measures for falling trees</a:t>
          </a:r>
        </a:p>
        <a:p>
          <a:pPr marL="0" lvl="0" indent="0" algn="ctr" defTabSz="800100">
            <a:lnSpc>
              <a:spcPct val="100000"/>
            </a:lnSpc>
            <a:spcBef>
              <a:spcPct val="0"/>
            </a:spcBef>
            <a:spcAft>
              <a:spcPct val="35000"/>
            </a:spcAft>
            <a:buNone/>
          </a:pPr>
          <a:r>
            <a:rPr lang="en-US" sz="1800" kern="1200" dirty="0"/>
            <a:t>pedestrian safety</a:t>
          </a:r>
        </a:p>
      </dsp:txBody>
      <dsp:txXfrm>
        <a:off x="3833367" y="2917610"/>
        <a:ext cx="3261093" cy="1054658"/>
      </dsp:txXfrm>
    </dsp:sp>
    <dsp:sp modelId="{4E2E47B1-3967-45A9-BE36-674A0961FD28}">
      <dsp:nvSpPr>
        <dsp:cNvPr id="0" name=""/>
        <dsp:cNvSpPr/>
      </dsp:nvSpPr>
      <dsp:spPr>
        <a:xfrm>
          <a:off x="8725008" y="1106521"/>
          <a:ext cx="1141382" cy="11413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1EFCC8D-6FCB-4977-ADDB-EB087071647A}">
      <dsp:nvSpPr>
        <dsp:cNvPr id="0" name=""/>
        <dsp:cNvSpPr/>
      </dsp:nvSpPr>
      <dsp:spPr>
        <a:xfrm>
          <a:off x="7665152" y="2371131"/>
          <a:ext cx="3261093" cy="489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a:pPr>
          <a:r>
            <a:rPr lang="en-US" sz="1500" kern="1200" dirty="0"/>
            <a:t>Balanced cities</a:t>
          </a:r>
        </a:p>
      </dsp:txBody>
      <dsp:txXfrm>
        <a:off x="7665152" y="2371131"/>
        <a:ext cx="3261093" cy="489164"/>
      </dsp:txXfrm>
    </dsp:sp>
    <dsp:sp modelId="{903195FB-A711-4BD0-A178-0FB600C53EE6}">
      <dsp:nvSpPr>
        <dsp:cNvPr id="0" name=""/>
        <dsp:cNvSpPr/>
      </dsp:nvSpPr>
      <dsp:spPr>
        <a:xfrm>
          <a:off x="7665152" y="2917610"/>
          <a:ext cx="3261093" cy="105465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dirty="0"/>
            <a:t>greenery reduces stress</a:t>
          </a:r>
        </a:p>
        <a:p>
          <a:pPr marL="0" lvl="0" indent="0" algn="ctr" defTabSz="800100">
            <a:lnSpc>
              <a:spcPct val="100000"/>
            </a:lnSpc>
            <a:spcBef>
              <a:spcPct val="0"/>
            </a:spcBef>
            <a:spcAft>
              <a:spcPct val="35000"/>
            </a:spcAft>
            <a:buNone/>
          </a:pPr>
          <a:r>
            <a:rPr lang="en-US" sz="1800" kern="1200" dirty="0"/>
            <a:t>rising trend of forest bathing</a:t>
          </a:r>
        </a:p>
      </dsp:txBody>
      <dsp:txXfrm>
        <a:off x="7665152" y="2917610"/>
        <a:ext cx="3261093" cy="1054658"/>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jpeg>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D1153A-D522-492A-971E-CA25D8630B0C}" type="datetimeFigureOut">
              <a:rPr lang="en-US" smtClean="0"/>
              <a:t>09/12/2025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E70E25-95B3-4E57-BBB0-C5D2B2C499E5}" type="slidenum">
              <a:rPr lang="en-US" smtClean="0"/>
              <a:t>‹#›</a:t>
            </a:fld>
            <a:endParaRPr lang="en-US"/>
          </a:p>
        </p:txBody>
      </p:sp>
    </p:spTree>
    <p:extLst>
      <p:ext uri="{BB962C8B-B14F-4D97-AF65-F5344CB8AC3E}">
        <p14:creationId xmlns:p14="http://schemas.microsoft.com/office/powerpoint/2010/main" val="28084113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6E6F76-7440-4635-8562-C5097AE0F15A}" type="slidenum">
              <a:rPr lang="en-US" smtClean="0"/>
              <a:t>1</a:t>
            </a:fld>
            <a:endParaRPr lang="en-US"/>
          </a:p>
        </p:txBody>
      </p:sp>
    </p:spTree>
    <p:extLst>
      <p:ext uri="{BB962C8B-B14F-4D97-AF65-F5344CB8AC3E}">
        <p14:creationId xmlns:p14="http://schemas.microsoft.com/office/powerpoint/2010/main" val="4822046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E70E25-95B3-4E57-BBB0-C5D2B2C499E5}" type="slidenum">
              <a:rPr lang="en-US" smtClean="0"/>
              <a:t>2</a:t>
            </a:fld>
            <a:endParaRPr lang="en-US"/>
          </a:p>
        </p:txBody>
      </p:sp>
    </p:spTree>
    <p:extLst>
      <p:ext uri="{BB962C8B-B14F-4D97-AF65-F5344CB8AC3E}">
        <p14:creationId xmlns:p14="http://schemas.microsoft.com/office/powerpoint/2010/main" val="3577528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E70E25-95B3-4E57-BBB0-C5D2B2C499E5}" type="slidenum">
              <a:rPr lang="en-US" smtClean="0"/>
              <a:t>3</a:t>
            </a:fld>
            <a:endParaRPr lang="en-US"/>
          </a:p>
        </p:txBody>
      </p:sp>
    </p:spTree>
    <p:extLst>
      <p:ext uri="{BB962C8B-B14F-4D97-AF65-F5344CB8AC3E}">
        <p14:creationId xmlns:p14="http://schemas.microsoft.com/office/powerpoint/2010/main" val="3548094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E70E25-95B3-4E57-BBB0-C5D2B2C499E5}" type="slidenum">
              <a:rPr lang="en-US" smtClean="0"/>
              <a:t>4</a:t>
            </a:fld>
            <a:endParaRPr lang="en-US"/>
          </a:p>
        </p:txBody>
      </p:sp>
    </p:spTree>
    <p:extLst>
      <p:ext uri="{BB962C8B-B14F-4D97-AF65-F5344CB8AC3E}">
        <p14:creationId xmlns:p14="http://schemas.microsoft.com/office/powerpoint/2010/main" val="3365907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6E6F76-7440-4635-8562-C5097AE0F15A}" type="slidenum">
              <a:rPr lang="en-US" smtClean="0"/>
              <a:t>5</a:t>
            </a:fld>
            <a:endParaRPr lang="en-US"/>
          </a:p>
        </p:txBody>
      </p:sp>
    </p:spTree>
    <p:extLst>
      <p:ext uri="{BB962C8B-B14F-4D97-AF65-F5344CB8AC3E}">
        <p14:creationId xmlns:p14="http://schemas.microsoft.com/office/powerpoint/2010/main" val="2230217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"Let's start with a number: $2 billion. That's the Southeast Asian carbon offset market, growing 30% annually.</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But here's the crisis hiding behind that number: According to Deloitte's own 2024 </a:t>
            </a:r>
            <a:r>
              <a:rPr lang="en-US" sz="1200" b="0" i="1" kern="1200" dirty="0" err="1">
                <a:solidFill>
                  <a:schemeClr val="tx1"/>
                </a:solidFill>
                <a:effectLst/>
                <a:latin typeface="+mn-lt"/>
                <a:ea typeface="+mn-ea"/>
                <a:cs typeface="+mn-cs"/>
              </a:rPr>
              <a:t>CxO</a:t>
            </a:r>
            <a:r>
              <a:rPr lang="en-US" sz="1200" b="0" i="1" kern="1200" dirty="0">
                <a:solidFill>
                  <a:schemeClr val="tx1"/>
                </a:solidFill>
                <a:effectLst/>
                <a:latin typeface="+mn-lt"/>
                <a:ea typeface="+mn-ea"/>
                <a:cs typeface="+mn-cs"/>
              </a:rPr>
              <a:t> Sustainability Report—which surveyed over 2,100 executives—58% cite lack of reliable data as their number one barrier to climate action. Another 60% struggle to measure if their sustainability investments actually work.</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Translation? Corporations are spending millions. Governments are launching initiatives. But nobody can prove what's working. That's not strategy. That's expensive hope. And hope doesn't prevent disasters."</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7E70E25-95B3-4E57-BBB0-C5D2B2C499E5}" type="slidenum">
              <a:rPr lang="en-US" smtClean="0"/>
              <a:t>6</a:t>
            </a:fld>
            <a:endParaRPr lang="en-US"/>
          </a:p>
        </p:txBody>
      </p:sp>
    </p:spTree>
    <p:extLst>
      <p:ext uri="{BB962C8B-B14F-4D97-AF65-F5344CB8AC3E}">
        <p14:creationId xmlns:p14="http://schemas.microsoft.com/office/powerpoint/2010/main" val="3026077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"ReLeaf solves this by creating measurable value for two critical markets:</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First, governments. Malaysia loses RM1 billion every year to urban flooding. Not over decades—every single year. Now imagine city councils using AI to identify exactly where trees create maximum flood interception. Not beautification. Strategic disaster prevention. Suddenly they can say: 'We reduced flood risk by 15%, protected 50,000 residents, saved RM50 million in damages.' That's accountability. That's data-driven governance.</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Second, corporations. Every Fortune 500 company in Southeast Asia needs ESG metrics. But their reports say 'We planted 10,000 trees'—with zero impact data. ReLeaf changes that: 'Our trees sequestered X tons of carbon, reduced temperatures by Y degrees, protected Z residents from floods.' That's not just compliance. That's competitive advantage. That's the difference between greenwashing and genuine climate leadership."</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7E70E25-95B3-4E57-BBB0-C5D2B2C499E5}" type="slidenum">
              <a:rPr lang="en-US" smtClean="0"/>
              <a:t>7</a:t>
            </a:fld>
            <a:endParaRPr lang="en-US"/>
          </a:p>
        </p:txBody>
      </p:sp>
    </p:spTree>
    <p:extLst>
      <p:ext uri="{BB962C8B-B14F-4D97-AF65-F5344CB8AC3E}">
        <p14:creationId xmlns:p14="http://schemas.microsoft.com/office/powerpoint/2010/main" val="3324055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"Now here's why this is specifically a Deloitte opportunity:</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Deloitte already operates in sustainability consulting. You already advise governments on smart cities. You already counsel corporations on ESG strategy. You have the relationships. You have the brand credibility. You have the trust that takes competitors five years to build.</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ReLeaf isn't a new market requiring client acquisition—it's a product extension that strengthens what you already do. Think about it: While startups are cold-calling and pitching proof-of-concepts, Deloitte walks into an existing client meeting and says, 'Your ESG strategy can now include AI-driven impact verification.' That's not a sales pitch. That's a value-add.</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That's the unfair advantage. While others build credibility, Deloitte deploys. That's not market entry—that's market definition."</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7E70E25-95B3-4E57-BBB0-C5D2B2C499E5}" type="slidenum">
              <a:rPr lang="en-US" smtClean="0"/>
              <a:t>8</a:t>
            </a:fld>
            <a:endParaRPr lang="en-US"/>
          </a:p>
        </p:txBody>
      </p:sp>
    </p:spTree>
    <p:extLst>
      <p:ext uri="{BB962C8B-B14F-4D97-AF65-F5344CB8AC3E}">
        <p14:creationId xmlns:p14="http://schemas.microsoft.com/office/powerpoint/2010/main" val="2923799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"Let's talk scale. Malaysia has over 200 cities that need this right now. Southeast Asia? Thousands of urban centers facing identical challenges—flooding, heat islands, pressure to demonstrate climate action.</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But this isn't just about tree planting. This is about positioning Deloitte at the intersection of three exploding markets: climate tech, ESG compliance, and smart city infrastructure. That's a multi-billion ringgit opportunity.</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Here's what I see: In 12 months, a city announces they reduced flood risk by 20% using Deloitte's platform. National news. Other cities line up. In 24 months, a Fortune 500 publishes verified impact metrics from Deloitte. Their competitors panic. In 36 months, when people think 'climate action in Southeast Asia,' they think Deloitte.</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That's not a pitch. That's a roadmap.“</a:t>
            </a:r>
            <a:br>
              <a:rPr lang="en-US" sz="1200" b="0" i="1" kern="1200" dirty="0">
                <a:solidFill>
                  <a:schemeClr val="tx1"/>
                </a:solidFill>
                <a:effectLst/>
                <a:latin typeface="+mn-lt"/>
                <a:ea typeface="+mn-ea"/>
                <a:cs typeface="+mn-cs"/>
              </a:rPr>
            </a:br>
            <a:endParaRPr lang="en-US" sz="1200" b="0" i="1"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Closing</a:t>
            </a:r>
          </a:p>
          <a:p>
            <a:r>
              <a:rPr lang="en-US" sz="1200" b="0" i="1" kern="1200" dirty="0">
                <a:solidFill>
                  <a:schemeClr val="tx1"/>
                </a:solidFill>
                <a:effectLst/>
                <a:latin typeface="+mn-lt"/>
                <a:ea typeface="+mn-ea"/>
                <a:cs typeface="+mn-cs"/>
              </a:rPr>
              <a:t>ReLeaf gives Deloitte the tools to do exactly that. You're not participating in someone else's market. You're not chasing a trend. You're setting it.</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The technology exists today. The market demand is proven. The only question is: Will Deloitte capture this opportunity while the window is open?</a:t>
            </a:r>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Because with ReLeaf, Deloitte doesn't just plant trees. You plant your flag as the leader in AI-driven climate action."</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7E70E25-95B3-4E57-BBB0-C5D2B2C499E5}" type="slidenum">
              <a:rPr lang="en-US" smtClean="0"/>
              <a:t>9</a:t>
            </a:fld>
            <a:endParaRPr lang="en-US"/>
          </a:p>
        </p:txBody>
      </p:sp>
    </p:spTree>
    <p:extLst>
      <p:ext uri="{BB962C8B-B14F-4D97-AF65-F5344CB8AC3E}">
        <p14:creationId xmlns:p14="http://schemas.microsoft.com/office/powerpoint/2010/main" val="192246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1FAA3-35CC-4432-A886-630B8C9C17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0E5965F-F31F-B52B-6E75-FC899D95C0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76E2582-1984-76BE-5E58-6721904152D4}"/>
              </a:ext>
            </a:extLst>
          </p:cNvPr>
          <p:cNvSpPr>
            <a:spLocks noGrp="1"/>
          </p:cNvSpPr>
          <p:nvPr>
            <p:ph type="dt" sz="half" idx="10"/>
          </p:nvPr>
        </p:nvSpPr>
        <p:spPr/>
        <p:txBody>
          <a:bodyPr/>
          <a:lstStyle/>
          <a:p>
            <a:fld id="{28EE5919-9279-4F0B-813D-D7EF2C9A572D}" type="datetimeFigureOut">
              <a:rPr lang="en-US" smtClean="0"/>
              <a:t>09/12/2025</a:t>
            </a:fld>
            <a:endParaRPr lang="en-US"/>
          </a:p>
        </p:txBody>
      </p:sp>
      <p:sp>
        <p:nvSpPr>
          <p:cNvPr id="5" name="Footer Placeholder 4">
            <a:extLst>
              <a:ext uri="{FF2B5EF4-FFF2-40B4-BE49-F238E27FC236}">
                <a16:creationId xmlns:a16="http://schemas.microsoft.com/office/drawing/2014/main" id="{7EBC8D03-C2A0-3CDC-CEBB-EFD2387A89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818DAC-47F6-98E5-B2F8-29B3F063A2E7}"/>
              </a:ext>
            </a:extLst>
          </p:cNvPr>
          <p:cNvSpPr>
            <a:spLocks noGrp="1"/>
          </p:cNvSpPr>
          <p:nvPr>
            <p:ph type="sldNum" sz="quarter" idx="12"/>
          </p:nvPr>
        </p:nvSpPr>
        <p:spPr/>
        <p:txBody>
          <a:bodyPr/>
          <a:lstStyle/>
          <a:p>
            <a:fld id="{9F116195-D314-4D61-B3A9-95C349274F3F}" type="slidenum">
              <a:rPr lang="en-US" smtClean="0"/>
              <a:t>‹#›</a:t>
            </a:fld>
            <a:endParaRPr lang="en-US"/>
          </a:p>
        </p:txBody>
      </p:sp>
    </p:spTree>
    <p:extLst>
      <p:ext uri="{BB962C8B-B14F-4D97-AF65-F5344CB8AC3E}">
        <p14:creationId xmlns:p14="http://schemas.microsoft.com/office/powerpoint/2010/main" val="23038170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C68F9-1360-02D4-7F71-78EA0FBF683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D9AD2E-DE46-C5E1-7FBB-9954EE600D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E2352C-A001-4AE1-F1A5-373E8FFD2D69}"/>
              </a:ext>
            </a:extLst>
          </p:cNvPr>
          <p:cNvSpPr>
            <a:spLocks noGrp="1"/>
          </p:cNvSpPr>
          <p:nvPr>
            <p:ph type="dt" sz="half" idx="10"/>
          </p:nvPr>
        </p:nvSpPr>
        <p:spPr/>
        <p:txBody>
          <a:bodyPr/>
          <a:lstStyle/>
          <a:p>
            <a:fld id="{28EE5919-9279-4F0B-813D-D7EF2C9A572D}" type="datetimeFigureOut">
              <a:rPr lang="en-US" smtClean="0"/>
              <a:t>09/12/2025</a:t>
            </a:fld>
            <a:endParaRPr lang="en-US"/>
          </a:p>
        </p:txBody>
      </p:sp>
      <p:sp>
        <p:nvSpPr>
          <p:cNvPr id="5" name="Footer Placeholder 4">
            <a:extLst>
              <a:ext uri="{FF2B5EF4-FFF2-40B4-BE49-F238E27FC236}">
                <a16:creationId xmlns:a16="http://schemas.microsoft.com/office/drawing/2014/main" id="{E5ED90C4-299A-5B07-2ABC-7AA0E4E393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C7F4D5-F23E-8639-8ACA-0CE50318838B}"/>
              </a:ext>
            </a:extLst>
          </p:cNvPr>
          <p:cNvSpPr>
            <a:spLocks noGrp="1"/>
          </p:cNvSpPr>
          <p:nvPr>
            <p:ph type="sldNum" sz="quarter" idx="12"/>
          </p:nvPr>
        </p:nvSpPr>
        <p:spPr/>
        <p:txBody>
          <a:bodyPr/>
          <a:lstStyle/>
          <a:p>
            <a:fld id="{9F116195-D314-4D61-B3A9-95C349274F3F}" type="slidenum">
              <a:rPr lang="en-US" smtClean="0"/>
              <a:t>‹#›</a:t>
            </a:fld>
            <a:endParaRPr lang="en-US"/>
          </a:p>
        </p:txBody>
      </p:sp>
    </p:spTree>
    <p:extLst>
      <p:ext uri="{BB962C8B-B14F-4D97-AF65-F5344CB8AC3E}">
        <p14:creationId xmlns:p14="http://schemas.microsoft.com/office/powerpoint/2010/main" val="31608425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B2A998-FB5F-A137-859C-6AC694CFF62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3ED60D6-18CF-DE41-BDBA-72659C49681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8571DA-3A72-3AA2-F4E3-5844F9E9F3CB}"/>
              </a:ext>
            </a:extLst>
          </p:cNvPr>
          <p:cNvSpPr>
            <a:spLocks noGrp="1"/>
          </p:cNvSpPr>
          <p:nvPr>
            <p:ph type="dt" sz="half" idx="10"/>
          </p:nvPr>
        </p:nvSpPr>
        <p:spPr/>
        <p:txBody>
          <a:bodyPr/>
          <a:lstStyle/>
          <a:p>
            <a:fld id="{28EE5919-9279-4F0B-813D-D7EF2C9A572D}" type="datetimeFigureOut">
              <a:rPr lang="en-US" smtClean="0"/>
              <a:t>09/12/2025</a:t>
            </a:fld>
            <a:endParaRPr lang="en-US"/>
          </a:p>
        </p:txBody>
      </p:sp>
      <p:sp>
        <p:nvSpPr>
          <p:cNvPr id="5" name="Footer Placeholder 4">
            <a:extLst>
              <a:ext uri="{FF2B5EF4-FFF2-40B4-BE49-F238E27FC236}">
                <a16:creationId xmlns:a16="http://schemas.microsoft.com/office/drawing/2014/main" id="{4A64B503-D5BD-A77B-23E9-EC99C32461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2D4F4D-B591-E490-39F8-066ABF1E3702}"/>
              </a:ext>
            </a:extLst>
          </p:cNvPr>
          <p:cNvSpPr>
            <a:spLocks noGrp="1"/>
          </p:cNvSpPr>
          <p:nvPr>
            <p:ph type="sldNum" sz="quarter" idx="12"/>
          </p:nvPr>
        </p:nvSpPr>
        <p:spPr/>
        <p:txBody>
          <a:bodyPr/>
          <a:lstStyle/>
          <a:p>
            <a:fld id="{9F116195-D314-4D61-B3A9-95C349274F3F}" type="slidenum">
              <a:rPr lang="en-US" smtClean="0"/>
              <a:t>‹#›</a:t>
            </a:fld>
            <a:endParaRPr lang="en-US"/>
          </a:p>
        </p:txBody>
      </p:sp>
    </p:spTree>
    <p:extLst>
      <p:ext uri="{BB962C8B-B14F-4D97-AF65-F5344CB8AC3E}">
        <p14:creationId xmlns:p14="http://schemas.microsoft.com/office/powerpoint/2010/main" val="2069869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4276A-C753-A118-8CE9-F9BBE30AF1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6FEC8A9-0452-FC89-4384-D12A927EED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AFA471-0809-48D6-1573-DDB9C0DD1B5F}"/>
              </a:ext>
            </a:extLst>
          </p:cNvPr>
          <p:cNvSpPr>
            <a:spLocks noGrp="1"/>
          </p:cNvSpPr>
          <p:nvPr>
            <p:ph type="dt" sz="half" idx="10"/>
          </p:nvPr>
        </p:nvSpPr>
        <p:spPr/>
        <p:txBody>
          <a:bodyPr/>
          <a:lstStyle/>
          <a:p>
            <a:fld id="{28EE5919-9279-4F0B-813D-D7EF2C9A572D}" type="datetimeFigureOut">
              <a:rPr lang="en-US" smtClean="0"/>
              <a:t>09/12/2025</a:t>
            </a:fld>
            <a:endParaRPr lang="en-US"/>
          </a:p>
        </p:txBody>
      </p:sp>
      <p:sp>
        <p:nvSpPr>
          <p:cNvPr id="5" name="Footer Placeholder 4">
            <a:extLst>
              <a:ext uri="{FF2B5EF4-FFF2-40B4-BE49-F238E27FC236}">
                <a16:creationId xmlns:a16="http://schemas.microsoft.com/office/drawing/2014/main" id="{5383CC74-E96D-9514-5AD0-957820D214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159AE7-8406-2B16-E462-1331AE972669}"/>
              </a:ext>
            </a:extLst>
          </p:cNvPr>
          <p:cNvSpPr>
            <a:spLocks noGrp="1"/>
          </p:cNvSpPr>
          <p:nvPr>
            <p:ph type="sldNum" sz="quarter" idx="12"/>
          </p:nvPr>
        </p:nvSpPr>
        <p:spPr/>
        <p:txBody>
          <a:bodyPr/>
          <a:lstStyle/>
          <a:p>
            <a:fld id="{9F116195-D314-4D61-B3A9-95C349274F3F}" type="slidenum">
              <a:rPr lang="en-US" smtClean="0"/>
              <a:t>‹#›</a:t>
            </a:fld>
            <a:endParaRPr lang="en-US"/>
          </a:p>
        </p:txBody>
      </p:sp>
    </p:spTree>
    <p:extLst>
      <p:ext uri="{BB962C8B-B14F-4D97-AF65-F5344CB8AC3E}">
        <p14:creationId xmlns:p14="http://schemas.microsoft.com/office/powerpoint/2010/main" val="25674626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817CD-9A9D-C6D2-A693-E0B1921FBD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5769B94-DF68-6FCE-2B94-5337213B6F5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7674922-6420-46B6-B8A2-C6B473048BD1}"/>
              </a:ext>
            </a:extLst>
          </p:cNvPr>
          <p:cNvSpPr>
            <a:spLocks noGrp="1"/>
          </p:cNvSpPr>
          <p:nvPr>
            <p:ph type="dt" sz="half" idx="10"/>
          </p:nvPr>
        </p:nvSpPr>
        <p:spPr/>
        <p:txBody>
          <a:bodyPr/>
          <a:lstStyle/>
          <a:p>
            <a:fld id="{28EE5919-9279-4F0B-813D-D7EF2C9A572D}" type="datetimeFigureOut">
              <a:rPr lang="en-US" smtClean="0"/>
              <a:t>09/12/2025</a:t>
            </a:fld>
            <a:endParaRPr lang="en-US"/>
          </a:p>
        </p:txBody>
      </p:sp>
      <p:sp>
        <p:nvSpPr>
          <p:cNvPr id="5" name="Footer Placeholder 4">
            <a:extLst>
              <a:ext uri="{FF2B5EF4-FFF2-40B4-BE49-F238E27FC236}">
                <a16:creationId xmlns:a16="http://schemas.microsoft.com/office/drawing/2014/main" id="{F42C75D3-7094-A865-07C7-3533BCFE36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4BC6E4-4BD2-AF36-B01B-40E29634FAFA}"/>
              </a:ext>
            </a:extLst>
          </p:cNvPr>
          <p:cNvSpPr>
            <a:spLocks noGrp="1"/>
          </p:cNvSpPr>
          <p:nvPr>
            <p:ph type="sldNum" sz="quarter" idx="12"/>
          </p:nvPr>
        </p:nvSpPr>
        <p:spPr/>
        <p:txBody>
          <a:bodyPr/>
          <a:lstStyle/>
          <a:p>
            <a:fld id="{9F116195-D314-4D61-B3A9-95C349274F3F}" type="slidenum">
              <a:rPr lang="en-US" smtClean="0"/>
              <a:t>‹#›</a:t>
            </a:fld>
            <a:endParaRPr lang="en-US"/>
          </a:p>
        </p:txBody>
      </p:sp>
    </p:spTree>
    <p:extLst>
      <p:ext uri="{BB962C8B-B14F-4D97-AF65-F5344CB8AC3E}">
        <p14:creationId xmlns:p14="http://schemas.microsoft.com/office/powerpoint/2010/main" val="1297592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E5374-480B-2E12-184B-B517B0CBE8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B60B58-5F0E-71E6-3888-8584C378E18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1F5093-141B-AF89-4E51-234C6DB999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F0D310-C002-C261-5FF0-107F12328504}"/>
              </a:ext>
            </a:extLst>
          </p:cNvPr>
          <p:cNvSpPr>
            <a:spLocks noGrp="1"/>
          </p:cNvSpPr>
          <p:nvPr>
            <p:ph type="dt" sz="half" idx="10"/>
          </p:nvPr>
        </p:nvSpPr>
        <p:spPr/>
        <p:txBody>
          <a:bodyPr/>
          <a:lstStyle/>
          <a:p>
            <a:fld id="{28EE5919-9279-4F0B-813D-D7EF2C9A572D}" type="datetimeFigureOut">
              <a:rPr lang="en-US" smtClean="0"/>
              <a:t>09/12/2025</a:t>
            </a:fld>
            <a:endParaRPr lang="en-US"/>
          </a:p>
        </p:txBody>
      </p:sp>
      <p:sp>
        <p:nvSpPr>
          <p:cNvPr id="6" name="Footer Placeholder 5">
            <a:extLst>
              <a:ext uri="{FF2B5EF4-FFF2-40B4-BE49-F238E27FC236}">
                <a16:creationId xmlns:a16="http://schemas.microsoft.com/office/drawing/2014/main" id="{985EF115-77D8-0D6A-FDE6-231190BBBC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556ADC-CBC6-C104-E320-635A093287DE}"/>
              </a:ext>
            </a:extLst>
          </p:cNvPr>
          <p:cNvSpPr>
            <a:spLocks noGrp="1"/>
          </p:cNvSpPr>
          <p:nvPr>
            <p:ph type="sldNum" sz="quarter" idx="12"/>
          </p:nvPr>
        </p:nvSpPr>
        <p:spPr/>
        <p:txBody>
          <a:bodyPr/>
          <a:lstStyle/>
          <a:p>
            <a:fld id="{9F116195-D314-4D61-B3A9-95C349274F3F}" type="slidenum">
              <a:rPr lang="en-US" smtClean="0"/>
              <a:t>‹#›</a:t>
            </a:fld>
            <a:endParaRPr lang="en-US"/>
          </a:p>
        </p:txBody>
      </p:sp>
    </p:spTree>
    <p:extLst>
      <p:ext uri="{BB962C8B-B14F-4D97-AF65-F5344CB8AC3E}">
        <p14:creationId xmlns:p14="http://schemas.microsoft.com/office/powerpoint/2010/main" val="928082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1FC6B-6242-B756-26A1-9FCF54EE723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0428AD1-AE7C-D3C2-07AB-06C507F791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605CB7-D73A-6C70-187B-9C7088898E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3EDB422-8BDA-78B6-FB9E-5E328F2465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3C6EC46-FFD3-F07D-382D-0A213E18F6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2407773-8187-5394-6A5B-AB0633A94BFB}"/>
              </a:ext>
            </a:extLst>
          </p:cNvPr>
          <p:cNvSpPr>
            <a:spLocks noGrp="1"/>
          </p:cNvSpPr>
          <p:nvPr>
            <p:ph type="dt" sz="half" idx="10"/>
          </p:nvPr>
        </p:nvSpPr>
        <p:spPr/>
        <p:txBody>
          <a:bodyPr/>
          <a:lstStyle/>
          <a:p>
            <a:fld id="{28EE5919-9279-4F0B-813D-D7EF2C9A572D}" type="datetimeFigureOut">
              <a:rPr lang="en-US" smtClean="0"/>
              <a:t>09/12/2025</a:t>
            </a:fld>
            <a:endParaRPr lang="en-US"/>
          </a:p>
        </p:txBody>
      </p:sp>
      <p:sp>
        <p:nvSpPr>
          <p:cNvPr id="8" name="Footer Placeholder 7">
            <a:extLst>
              <a:ext uri="{FF2B5EF4-FFF2-40B4-BE49-F238E27FC236}">
                <a16:creationId xmlns:a16="http://schemas.microsoft.com/office/drawing/2014/main" id="{89B5E867-2E91-9B49-170C-91F3EFF1F21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FF3D50-86BF-EFFC-0903-7FAEFEFE304B}"/>
              </a:ext>
            </a:extLst>
          </p:cNvPr>
          <p:cNvSpPr>
            <a:spLocks noGrp="1"/>
          </p:cNvSpPr>
          <p:nvPr>
            <p:ph type="sldNum" sz="quarter" idx="12"/>
          </p:nvPr>
        </p:nvSpPr>
        <p:spPr/>
        <p:txBody>
          <a:bodyPr/>
          <a:lstStyle/>
          <a:p>
            <a:fld id="{9F116195-D314-4D61-B3A9-95C349274F3F}" type="slidenum">
              <a:rPr lang="en-US" smtClean="0"/>
              <a:t>‹#›</a:t>
            </a:fld>
            <a:endParaRPr lang="en-US"/>
          </a:p>
        </p:txBody>
      </p:sp>
    </p:spTree>
    <p:extLst>
      <p:ext uri="{BB962C8B-B14F-4D97-AF65-F5344CB8AC3E}">
        <p14:creationId xmlns:p14="http://schemas.microsoft.com/office/powerpoint/2010/main" val="2639276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B69EF-B6A1-3A26-81CF-12FCA64BF8B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CC9B76-65EE-AE76-C5D7-8B8C949AF099}"/>
              </a:ext>
            </a:extLst>
          </p:cNvPr>
          <p:cNvSpPr>
            <a:spLocks noGrp="1"/>
          </p:cNvSpPr>
          <p:nvPr>
            <p:ph type="dt" sz="half" idx="10"/>
          </p:nvPr>
        </p:nvSpPr>
        <p:spPr/>
        <p:txBody>
          <a:bodyPr/>
          <a:lstStyle/>
          <a:p>
            <a:fld id="{28EE5919-9279-4F0B-813D-D7EF2C9A572D}" type="datetimeFigureOut">
              <a:rPr lang="en-US" smtClean="0"/>
              <a:t>09/12/2025</a:t>
            </a:fld>
            <a:endParaRPr lang="en-US"/>
          </a:p>
        </p:txBody>
      </p:sp>
      <p:sp>
        <p:nvSpPr>
          <p:cNvPr id="4" name="Footer Placeholder 3">
            <a:extLst>
              <a:ext uri="{FF2B5EF4-FFF2-40B4-BE49-F238E27FC236}">
                <a16:creationId xmlns:a16="http://schemas.microsoft.com/office/drawing/2014/main" id="{53C257AF-1E71-1E0F-1F63-E2E63DEB51E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4358EC-60BD-31B9-91DE-E4D235240E5A}"/>
              </a:ext>
            </a:extLst>
          </p:cNvPr>
          <p:cNvSpPr>
            <a:spLocks noGrp="1"/>
          </p:cNvSpPr>
          <p:nvPr>
            <p:ph type="sldNum" sz="quarter" idx="12"/>
          </p:nvPr>
        </p:nvSpPr>
        <p:spPr/>
        <p:txBody>
          <a:bodyPr/>
          <a:lstStyle/>
          <a:p>
            <a:fld id="{9F116195-D314-4D61-B3A9-95C349274F3F}" type="slidenum">
              <a:rPr lang="en-US" smtClean="0"/>
              <a:t>‹#›</a:t>
            </a:fld>
            <a:endParaRPr lang="en-US"/>
          </a:p>
        </p:txBody>
      </p:sp>
    </p:spTree>
    <p:extLst>
      <p:ext uri="{BB962C8B-B14F-4D97-AF65-F5344CB8AC3E}">
        <p14:creationId xmlns:p14="http://schemas.microsoft.com/office/powerpoint/2010/main" val="229350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15DCC3-C7EC-16E4-472D-16B2A6838ED4}"/>
              </a:ext>
            </a:extLst>
          </p:cNvPr>
          <p:cNvSpPr>
            <a:spLocks noGrp="1"/>
          </p:cNvSpPr>
          <p:nvPr>
            <p:ph type="dt" sz="half" idx="10"/>
          </p:nvPr>
        </p:nvSpPr>
        <p:spPr/>
        <p:txBody>
          <a:bodyPr/>
          <a:lstStyle/>
          <a:p>
            <a:fld id="{28EE5919-9279-4F0B-813D-D7EF2C9A572D}" type="datetimeFigureOut">
              <a:rPr lang="en-US" smtClean="0"/>
              <a:t>09/12/2025</a:t>
            </a:fld>
            <a:endParaRPr lang="en-US"/>
          </a:p>
        </p:txBody>
      </p:sp>
      <p:sp>
        <p:nvSpPr>
          <p:cNvPr id="3" name="Footer Placeholder 2">
            <a:extLst>
              <a:ext uri="{FF2B5EF4-FFF2-40B4-BE49-F238E27FC236}">
                <a16:creationId xmlns:a16="http://schemas.microsoft.com/office/drawing/2014/main" id="{4E25C0BE-B787-A7DF-00EE-E98DD28E191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5EC0B03-C7CD-C2DF-83C3-5AE506E26BB7}"/>
              </a:ext>
            </a:extLst>
          </p:cNvPr>
          <p:cNvSpPr>
            <a:spLocks noGrp="1"/>
          </p:cNvSpPr>
          <p:nvPr>
            <p:ph type="sldNum" sz="quarter" idx="12"/>
          </p:nvPr>
        </p:nvSpPr>
        <p:spPr/>
        <p:txBody>
          <a:bodyPr/>
          <a:lstStyle/>
          <a:p>
            <a:fld id="{9F116195-D314-4D61-B3A9-95C349274F3F}" type="slidenum">
              <a:rPr lang="en-US" smtClean="0"/>
              <a:t>‹#›</a:t>
            </a:fld>
            <a:endParaRPr lang="en-US"/>
          </a:p>
        </p:txBody>
      </p:sp>
    </p:spTree>
    <p:extLst>
      <p:ext uri="{BB962C8B-B14F-4D97-AF65-F5344CB8AC3E}">
        <p14:creationId xmlns:p14="http://schemas.microsoft.com/office/powerpoint/2010/main" val="929602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815AC-9058-233F-B483-732F8D4CCA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585252-F846-32FF-B6CE-27D6C3150F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DE499CE-F270-748C-DED8-1CD0398AC7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B30672-ADDB-27C5-8ED8-B63009494218}"/>
              </a:ext>
            </a:extLst>
          </p:cNvPr>
          <p:cNvSpPr>
            <a:spLocks noGrp="1"/>
          </p:cNvSpPr>
          <p:nvPr>
            <p:ph type="dt" sz="half" idx="10"/>
          </p:nvPr>
        </p:nvSpPr>
        <p:spPr/>
        <p:txBody>
          <a:bodyPr/>
          <a:lstStyle/>
          <a:p>
            <a:fld id="{28EE5919-9279-4F0B-813D-D7EF2C9A572D}" type="datetimeFigureOut">
              <a:rPr lang="en-US" smtClean="0"/>
              <a:t>09/12/2025</a:t>
            </a:fld>
            <a:endParaRPr lang="en-US"/>
          </a:p>
        </p:txBody>
      </p:sp>
      <p:sp>
        <p:nvSpPr>
          <p:cNvPr id="6" name="Footer Placeholder 5">
            <a:extLst>
              <a:ext uri="{FF2B5EF4-FFF2-40B4-BE49-F238E27FC236}">
                <a16:creationId xmlns:a16="http://schemas.microsoft.com/office/drawing/2014/main" id="{BA4D724F-EF0B-0213-5EF3-F1A561EB20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69D52E-F411-D861-2AA7-626FBEB56F79}"/>
              </a:ext>
            </a:extLst>
          </p:cNvPr>
          <p:cNvSpPr>
            <a:spLocks noGrp="1"/>
          </p:cNvSpPr>
          <p:nvPr>
            <p:ph type="sldNum" sz="quarter" idx="12"/>
          </p:nvPr>
        </p:nvSpPr>
        <p:spPr/>
        <p:txBody>
          <a:bodyPr/>
          <a:lstStyle/>
          <a:p>
            <a:fld id="{9F116195-D314-4D61-B3A9-95C349274F3F}" type="slidenum">
              <a:rPr lang="en-US" smtClean="0"/>
              <a:t>‹#›</a:t>
            </a:fld>
            <a:endParaRPr lang="en-US"/>
          </a:p>
        </p:txBody>
      </p:sp>
    </p:spTree>
    <p:extLst>
      <p:ext uri="{BB962C8B-B14F-4D97-AF65-F5344CB8AC3E}">
        <p14:creationId xmlns:p14="http://schemas.microsoft.com/office/powerpoint/2010/main" val="10527722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6482A-8995-3F07-D6EE-77AE1717CB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696CD26-BFCC-9830-9F53-FE55A2E818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2A012A-C133-EA95-EA7B-AF48AE95FB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491F43-4044-0D3E-78C4-390CC657C13B}"/>
              </a:ext>
            </a:extLst>
          </p:cNvPr>
          <p:cNvSpPr>
            <a:spLocks noGrp="1"/>
          </p:cNvSpPr>
          <p:nvPr>
            <p:ph type="dt" sz="half" idx="10"/>
          </p:nvPr>
        </p:nvSpPr>
        <p:spPr/>
        <p:txBody>
          <a:bodyPr/>
          <a:lstStyle/>
          <a:p>
            <a:fld id="{28EE5919-9279-4F0B-813D-D7EF2C9A572D}" type="datetimeFigureOut">
              <a:rPr lang="en-US" smtClean="0"/>
              <a:t>09/12/2025</a:t>
            </a:fld>
            <a:endParaRPr lang="en-US"/>
          </a:p>
        </p:txBody>
      </p:sp>
      <p:sp>
        <p:nvSpPr>
          <p:cNvPr id="6" name="Footer Placeholder 5">
            <a:extLst>
              <a:ext uri="{FF2B5EF4-FFF2-40B4-BE49-F238E27FC236}">
                <a16:creationId xmlns:a16="http://schemas.microsoft.com/office/drawing/2014/main" id="{0601E472-5D4A-6AC9-D468-00BB29CC6A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AA36E1-F6A2-5AC1-B699-17121F60FDAE}"/>
              </a:ext>
            </a:extLst>
          </p:cNvPr>
          <p:cNvSpPr>
            <a:spLocks noGrp="1"/>
          </p:cNvSpPr>
          <p:nvPr>
            <p:ph type="sldNum" sz="quarter" idx="12"/>
          </p:nvPr>
        </p:nvSpPr>
        <p:spPr/>
        <p:txBody>
          <a:bodyPr/>
          <a:lstStyle/>
          <a:p>
            <a:fld id="{9F116195-D314-4D61-B3A9-95C349274F3F}" type="slidenum">
              <a:rPr lang="en-US" smtClean="0"/>
              <a:t>‹#›</a:t>
            </a:fld>
            <a:endParaRPr lang="en-US"/>
          </a:p>
        </p:txBody>
      </p:sp>
    </p:spTree>
    <p:extLst>
      <p:ext uri="{BB962C8B-B14F-4D97-AF65-F5344CB8AC3E}">
        <p14:creationId xmlns:p14="http://schemas.microsoft.com/office/powerpoint/2010/main" val="158849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6A8A6D-6725-052E-14E3-C848721CF7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DAA2D52-C443-A6FE-D7E1-D89D23D63B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6B504E-18F8-BD4E-2111-686B8A1752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8EE5919-9279-4F0B-813D-D7EF2C9A572D}" type="datetimeFigureOut">
              <a:rPr lang="en-US" smtClean="0"/>
              <a:t>09/12/2025</a:t>
            </a:fld>
            <a:endParaRPr lang="en-US"/>
          </a:p>
        </p:txBody>
      </p:sp>
      <p:sp>
        <p:nvSpPr>
          <p:cNvPr id="5" name="Footer Placeholder 4">
            <a:extLst>
              <a:ext uri="{FF2B5EF4-FFF2-40B4-BE49-F238E27FC236}">
                <a16:creationId xmlns:a16="http://schemas.microsoft.com/office/drawing/2014/main" id="{8A7BF62B-EC75-79E9-55DF-D1447C7BF9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F98C91B-4E5E-4E7B-8244-BDA49D524B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F116195-D314-4D61-B3A9-95C349274F3F}" type="slidenum">
              <a:rPr lang="en-US" smtClean="0"/>
              <a:t>‹#›</a:t>
            </a:fld>
            <a:endParaRPr lang="en-US"/>
          </a:p>
        </p:txBody>
      </p:sp>
    </p:spTree>
    <p:extLst>
      <p:ext uri="{BB962C8B-B14F-4D97-AF65-F5344CB8AC3E}">
        <p14:creationId xmlns:p14="http://schemas.microsoft.com/office/powerpoint/2010/main" val="33343176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uilding with trees in front of it&#10;&#10;AI-generated content may be incorrect.">
            <a:extLst>
              <a:ext uri="{FF2B5EF4-FFF2-40B4-BE49-F238E27FC236}">
                <a16:creationId xmlns:a16="http://schemas.microsoft.com/office/drawing/2014/main" id="{49F72265-37E6-74C2-30C0-1B1DF61DE19D}"/>
              </a:ext>
            </a:extLst>
          </p:cNvPr>
          <p:cNvPicPr>
            <a:picLocks noChangeAspect="1"/>
          </p:cNvPicPr>
          <p:nvPr/>
        </p:nvPicPr>
        <p:blipFill>
          <a:blip r:embed="rId3">
            <a:extLst>
              <a:ext uri="{28A0092B-C50C-407E-A947-70E740481C1C}">
                <a14:useLocalDpi xmlns:a14="http://schemas.microsoft.com/office/drawing/2010/main" val="0"/>
              </a:ext>
            </a:extLst>
          </a:blip>
          <a:srcRect l="23913"/>
          <a:stretch>
            <a:fillRect/>
          </a:stretch>
        </p:blipFill>
        <p:spPr>
          <a:xfrm>
            <a:off x="2915455" y="10"/>
            <a:ext cx="9276545" cy="6857990"/>
          </a:xfrm>
          <a:custGeom>
            <a:avLst/>
            <a:gdLst/>
            <a:ahLst/>
            <a:cxnLst/>
            <a:rect l="l" t="t" r="r" b="b"/>
            <a:pathLst>
              <a:path w="9276545" h="6871647">
                <a:moveTo>
                  <a:pt x="9276545" y="0"/>
                </a:moveTo>
                <a:lnTo>
                  <a:pt x="9276545" y="6858000"/>
                </a:lnTo>
                <a:lnTo>
                  <a:pt x="1546051" y="6871647"/>
                </a:lnTo>
                <a:lnTo>
                  <a:pt x="1535751" y="6828910"/>
                </a:lnTo>
                <a:cubicBezTo>
                  <a:pt x="1530460" y="6775140"/>
                  <a:pt x="1515370" y="6618042"/>
                  <a:pt x="1514301" y="6549029"/>
                </a:cubicBezTo>
                <a:cubicBezTo>
                  <a:pt x="1518045" y="6491396"/>
                  <a:pt x="1528503" y="6450608"/>
                  <a:pt x="1529339" y="6414828"/>
                </a:cubicBezTo>
                <a:cubicBezTo>
                  <a:pt x="1525062" y="6359280"/>
                  <a:pt x="1502062" y="6307149"/>
                  <a:pt x="1493941" y="6268848"/>
                </a:cubicBezTo>
                <a:cubicBezTo>
                  <a:pt x="1502669" y="6254191"/>
                  <a:pt x="1469920" y="6200171"/>
                  <a:pt x="1480613" y="6185025"/>
                </a:cubicBezTo>
                <a:cubicBezTo>
                  <a:pt x="1481020" y="6164522"/>
                  <a:pt x="1458164" y="6060790"/>
                  <a:pt x="1443364" y="6018360"/>
                </a:cubicBezTo>
                <a:cubicBezTo>
                  <a:pt x="1426694" y="5970758"/>
                  <a:pt x="1390307" y="5920074"/>
                  <a:pt x="1380584" y="5899407"/>
                </a:cubicBezTo>
                <a:cubicBezTo>
                  <a:pt x="1370860" y="5878740"/>
                  <a:pt x="1392244" y="5920877"/>
                  <a:pt x="1385023" y="5894356"/>
                </a:cubicBezTo>
                <a:cubicBezTo>
                  <a:pt x="1377800" y="5867835"/>
                  <a:pt x="1345702" y="5770498"/>
                  <a:pt x="1337254" y="5740279"/>
                </a:cubicBezTo>
                <a:cubicBezTo>
                  <a:pt x="1353956" y="5738860"/>
                  <a:pt x="1323673" y="5722040"/>
                  <a:pt x="1334321" y="5713042"/>
                </a:cubicBezTo>
                <a:cubicBezTo>
                  <a:pt x="1343675" y="5706701"/>
                  <a:pt x="1336672" y="5700118"/>
                  <a:pt x="1335877" y="5692870"/>
                </a:cubicBezTo>
                <a:cubicBezTo>
                  <a:pt x="1343201" y="5683812"/>
                  <a:pt x="1329617" y="5652064"/>
                  <a:pt x="1319978" y="5643427"/>
                </a:cubicBezTo>
                <a:cubicBezTo>
                  <a:pt x="1286551" y="5622177"/>
                  <a:pt x="1310947" y="5579803"/>
                  <a:pt x="1285321" y="5562271"/>
                </a:cubicBezTo>
                <a:cubicBezTo>
                  <a:pt x="1281540" y="5556238"/>
                  <a:pt x="1279983" y="5550455"/>
                  <a:pt x="1279815" y="5544867"/>
                </a:cubicBezTo>
                <a:lnTo>
                  <a:pt x="1282507" y="5529404"/>
                </a:lnTo>
                <a:lnTo>
                  <a:pt x="1289604" y="5525378"/>
                </a:lnTo>
                <a:lnTo>
                  <a:pt x="1287766" y="5515726"/>
                </a:lnTo>
                <a:lnTo>
                  <a:pt x="1288829" y="5513051"/>
                </a:lnTo>
                <a:cubicBezTo>
                  <a:pt x="1290896" y="5507946"/>
                  <a:pt x="1292688" y="5502897"/>
                  <a:pt x="1293373" y="5497833"/>
                </a:cubicBezTo>
                <a:cubicBezTo>
                  <a:pt x="1288690" y="5483829"/>
                  <a:pt x="1272696" y="5459278"/>
                  <a:pt x="1260736" y="5429027"/>
                </a:cubicBezTo>
                <a:cubicBezTo>
                  <a:pt x="1238579" y="5396416"/>
                  <a:pt x="1238884" y="5351600"/>
                  <a:pt x="1221610" y="5316328"/>
                </a:cubicBezTo>
                <a:lnTo>
                  <a:pt x="1216099" y="5309330"/>
                </a:lnTo>
                <a:lnTo>
                  <a:pt x="1217278" y="5279477"/>
                </a:lnTo>
                <a:cubicBezTo>
                  <a:pt x="1221588" y="5274318"/>
                  <a:pt x="1222716" y="5266940"/>
                  <a:pt x="1218469" y="5260597"/>
                </a:cubicBezTo>
                <a:lnTo>
                  <a:pt x="1206220" y="5152555"/>
                </a:lnTo>
                <a:cubicBezTo>
                  <a:pt x="1205294" y="5116878"/>
                  <a:pt x="1196908" y="5101727"/>
                  <a:pt x="1212921" y="5046536"/>
                </a:cubicBezTo>
                <a:cubicBezTo>
                  <a:pt x="1234138" y="4987918"/>
                  <a:pt x="1204801" y="4903116"/>
                  <a:pt x="1212183" y="4837345"/>
                </a:cubicBezTo>
                <a:cubicBezTo>
                  <a:pt x="1183151" y="4802424"/>
                  <a:pt x="1209228" y="4821062"/>
                  <a:pt x="1202048" y="4784195"/>
                </a:cubicBezTo>
                <a:cubicBezTo>
                  <a:pt x="1202483" y="4760878"/>
                  <a:pt x="1202919" y="4737561"/>
                  <a:pt x="1203354" y="4714245"/>
                </a:cubicBezTo>
                <a:lnTo>
                  <a:pt x="1201502" y="4700836"/>
                </a:lnTo>
                <a:lnTo>
                  <a:pt x="1194919" y="4697224"/>
                </a:lnTo>
                <a:lnTo>
                  <a:pt x="1187792" y="4677162"/>
                </a:lnTo>
                <a:cubicBezTo>
                  <a:pt x="1186060" y="4669625"/>
                  <a:pt x="1185291" y="4661478"/>
                  <a:pt x="1186080" y="4652429"/>
                </a:cubicBezTo>
                <a:cubicBezTo>
                  <a:pt x="1199189" y="4622456"/>
                  <a:pt x="1167081" y="4571771"/>
                  <a:pt x="1184722" y="4534840"/>
                </a:cubicBezTo>
                <a:cubicBezTo>
                  <a:pt x="1182407" y="4499077"/>
                  <a:pt x="1175424" y="4460227"/>
                  <a:pt x="1172188" y="4437851"/>
                </a:cubicBezTo>
                <a:cubicBezTo>
                  <a:pt x="1161331" y="4428466"/>
                  <a:pt x="1178123" y="4398274"/>
                  <a:pt x="1165306" y="4400581"/>
                </a:cubicBezTo>
                <a:cubicBezTo>
                  <a:pt x="1171061" y="4389819"/>
                  <a:pt x="1173552" y="4346771"/>
                  <a:pt x="1168602" y="4335651"/>
                </a:cubicBezTo>
                <a:lnTo>
                  <a:pt x="1178384" y="4280215"/>
                </a:lnTo>
                <a:lnTo>
                  <a:pt x="1177294" y="4274660"/>
                </a:lnTo>
                <a:cubicBezTo>
                  <a:pt x="1177138" y="4268882"/>
                  <a:pt x="1177520" y="4251103"/>
                  <a:pt x="1177448" y="4245552"/>
                </a:cubicBezTo>
                <a:cubicBezTo>
                  <a:pt x="1177252" y="4244155"/>
                  <a:pt x="1177058" y="4242757"/>
                  <a:pt x="1176863" y="4241361"/>
                </a:cubicBezTo>
                <a:lnTo>
                  <a:pt x="1162386" y="4207167"/>
                </a:lnTo>
                <a:cubicBezTo>
                  <a:pt x="1162950" y="4202536"/>
                  <a:pt x="1174655" y="4199565"/>
                  <a:pt x="1174343" y="4192380"/>
                </a:cubicBezTo>
                <a:lnTo>
                  <a:pt x="1160516" y="4164062"/>
                </a:lnTo>
                <a:lnTo>
                  <a:pt x="1161365" y="4158623"/>
                </a:lnTo>
                <a:lnTo>
                  <a:pt x="1144878" y="4076261"/>
                </a:lnTo>
                <a:lnTo>
                  <a:pt x="1123687" y="4005692"/>
                </a:lnTo>
                <a:lnTo>
                  <a:pt x="1096720" y="3754257"/>
                </a:lnTo>
                <a:cubicBezTo>
                  <a:pt x="1083618" y="3639924"/>
                  <a:pt x="1064313" y="3636659"/>
                  <a:pt x="1047682" y="3517638"/>
                </a:cubicBezTo>
                <a:cubicBezTo>
                  <a:pt x="1048550" y="3477187"/>
                  <a:pt x="1049418" y="3436735"/>
                  <a:pt x="1050285" y="3396284"/>
                </a:cubicBezTo>
                <a:lnTo>
                  <a:pt x="1030166" y="3320814"/>
                </a:lnTo>
                <a:lnTo>
                  <a:pt x="1034128" y="3260443"/>
                </a:lnTo>
                <a:lnTo>
                  <a:pt x="1007751" y="3198916"/>
                </a:lnTo>
                <a:cubicBezTo>
                  <a:pt x="1003323" y="3193074"/>
                  <a:pt x="1001150" y="3187393"/>
                  <a:pt x="1000384" y="3181839"/>
                </a:cubicBezTo>
                <a:cubicBezTo>
                  <a:pt x="1000734" y="3176675"/>
                  <a:pt x="1001085" y="3171511"/>
                  <a:pt x="1001435" y="3166346"/>
                </a:cubicBezTo>
                <a:lnTo>
                  <a:pt x="968918" y="3112638"/>
                </a:lnTo>
                <a:cubicBezTo>
                  <a:pt x="957125" y="3092489"/>
                  <a:pt x="955617" y="3065232"/>
                  <a:pt x="934483" y="3031628"/>
                </a:cubicBezTo>
                <a:cubicBezTo>
                  <a:pt x="914631" y="2997037"/>
                  <a:pt x="908933" y="3005661"/>
                  <a:pt x="879229" y="2948196"/>
                </a:cubicBezTo>
                <a:cubicBezTo>
                  <a:pt x="850845" y="2897154"/>
                  <a:pt x="820829" y="2806798"/>
                  <a:pt x="798666" y="2761198"/>
                </a:cubicBezTo>
                <a:cubicBezTo>
                  <a:pt x="773970" y="2714562"/>
                  <a:pt x="758278" y="2715446"/>
                  <a:pt x="746962" y="2694939"/>
                </a:cubicBezTo>
                <a:lnTo>
                  <a:pt x="712796" y="2614779"/>
                </a:lnTo>
                <a:lnTo>
                  <a:pt x="697701" y="2600020"/>
                </a:lnTo>
                <a:cubicBezTo>
                  <a:pt x="697743" y="2598787"/>
                  <a:pt x="697784" y="2597555"/>
                  <a:pt x="697823" y="2596321"/>
                </a:cubicBezTo>
                <a:lnTo>
                  <a:pt x="679645" y="2572602"/>
                </a:lnTo>
                <a:lnTo>
                  <a:pt x="680789" y="2571831"/>
                </a:lnTo>
                <a:cubicBezTo>
                  <a:pt x="682946" y="2569560"/>
                  <a:pt x="683757" y="2566863"/>
                  <a:pt x="681771" y="2563200"/>
                </a:cubicBezTo>
                <a:cubicBezTo>
                  <a:pt x="705290" y="2562299"/>
                  <a:pt x="688388" y="2558438"/>
                  <a:pt x="680456" y="2547723"/>
                </a:cubicBezTo>
                <a:cubicBezTo>
                  <a:pt x="679482" y="2534148"/>
                  <a:pt x="677183" y="2493617"/>
                  <a:pt x="675922" y="2481749"/>
                </a:cubicBezTo>
                <a:lnTo>
                  <a:pt x="672894" y="2476509"/>
                </a:lnTo>
                <a:lnTo>
                  <a:pt x="673143" y="2476297"/>
                </a:lnTo>
                <a:cubicBezTo>
                  <a:pt x="673152" y="2474932"/>
                  <a:pt x="672405" y="2473126"/>
                  <a:pt x="670567" y="2470561"/>
                </a:cubicBezTo>
                <a:lnTo>
                  <a:pt x="667369" y="2466951"/>
                </a:lnTo>
                <a:lnTo>
                  <a:pt x="661495" y="2456785"/>
                </a:lnTo>
                <a:cubicBezTo>
                  <a:pt x="661510" y="2455387"/>
                  <a:pt x="661525" y="2453987"/>
                  <a:pt x="661540" y="2452588"/>
                </a:cubicBezTo>
                <a:lnTo>
                  <a:pt x="664540" y="2449913"/>
                </a:lnTo>
                <a:lnTo>
                  <a:pt x="663581" y="2449129"/>
                </a:lnTo>
                <a:cubicBezTo>
                  <a:pt x="653014" y="2444453"/>
                  <a:pt x="642406" y="2445872"/>
                  <a:pt x="663129" y="2426579"/>
                </a:cubicBezTo>
                <a:cubicBezTo>
                  <a:pt x="643271" y="2414167"/>
                  <a:pt x="657229" y="2404769"/>
                  <a:pt x="650205" y="2379928"/>
                </a:cubicBezTo>
                <a:cubicBezTo>
                  <a:pt x="634911" y="2374359"/>
                  <a:pt x="634260" y="2365346"/>
                  <a:pt x="638008" y="2354824"/>
                </a:cubicBezTo>
                <a:cubicBezTo>
                  <a:pt x="621083" y="2334576"/>
                  <a:pt x="620949" y="2310146"/>
                  <a:pt x="609851" y="2284299"/>
                </a:cubicBezTo>
                <a:lnTo>
                  <a:pt x="585585" y="2155739"/>
                </a:lnTo>
                <a:lnTo>
                  <a:pt x="581391" y="2152892"/>
                </a:lnTo>
                <a:cubicBezTo>
                  <a:pt x="578821" y="2150768"/>
                  <a:pt x="577525" y="2149149"/>
                  <a:pt x="577083" y="2147807"/>
                </a:cubicBezTo>
                <a:lnTo>
                  <a:pt x="577251" y="2147544"/>
                </a:lnTo>
                <a:lnTo>
                  <a:pt x="546845" y="2085601"/>
                </a:lnTo>
                <a:cubicBezTo>
                  <a:pt x="538270" y="2073917"/>
                  <a:pt x="486356" y="1955894"/>
                  <a:pt x="470837" y="1931362"/>
                </a:cubicBezTo>
                <a:lnTo>
                  <a:pt x="428154" y="1657167"/>
                </a:lnTo>
                <a:lnTo>
                  <a:pt x="392797" y="1510175"/>
                </a:lnTo>
                <a:cubicBezTo>
                  <a:pt x="380165" y="1504446"/>
                  <a:pt x="369910" y="1451095"/>
                  <a:pt x="372847" y="1440507"/>
                </a:cubicBezTo>
                <a:cubicBezTo>
                  <a:pt x="369015" y="1433783"/>
                  <a:pt x="338503" y="1376212"/>
                  <a:pt x="344479" y="1367690"/>
                </a:cubicBezTo>
                <a:cubicBezTo>
                  <a:pt x="332264" y="1342150"/>
                  <a:pt x="321736" y="1310521"/>
                  <a:pt x="299558" y="1287266"/>
                </a:cubicBezTo>
                <a:cubicBezTo>
                  <a:pt x="277380" y="1264010"/>
                  <a:pt x="259203" y="1269909"/>
                  <a:pt x="243216" y="1249403"/>
                </a:cubicBezTo>
                <a:cubicBezTo>
                  <a:pt x="227230" y="1228898"/>
                  <a:pt x="218454" y="1166841"/>
                  <a:pt x="203639" y="1164232"/>
                </a:cubicBezTo>
                <a:cubicBezTo>
                  <a:pt x="192352" y="1144923"/>
                  <a:pt x="198158" y="1133798"/>
                  <a:pt x="169195" y="1087898"/>
                </a:cubicBezTo>
                <a:cubicBezTo>
                  <a:pt x="139228" y="1002950"/>
                  <a:pt x="140891" y="969630"/>
                  <a:pt x="98775" y="910071"/>
                </a:cubicBezTo>
                <a:cubicBezTo>
                  <a:pt x="45025" y="831068"/>
                  <a:pt x="34038" y="817468"/>
                  <a:pt x="43820" y="712632"/>
                </a:cubicBezTo>
                <a:cubicBezTo>
                  <a:pt x="34816" y="659496"/>
                  <a:pt x="43273" y="613587"/>
                  <a:pt x="44748" y="591246"/>
                </a:cubicBezTo>
                <a:lnTo>
                  <a:pt x="36767" y="546725"/>
                </a:lnTo>
                <a:cubicBezTo>
                  <a:pt x="36093" y="528360"/>
                  <a:pt x="35418" y="509996"/>
                  <a:pt x="34744" y="491632"/>
                </a:cubicBezTo>
                <a:cubicBezTo>
                  <a:pt x="34670" y="458441"/>
                  <a:pt x="29296" y="473054"/>
                  <a:pt x="29222" y="439863"/>
                </a:cubicBezTo>
                <a:cubicBezTo>
                  <a:pt x="29152" y="439762"/>
                  <a:pt x="2578" y="397168"/>
                  <a:pt x="2507" y="397065"/>
                </a:cubicBezTo>
                <a:cubicBezTo>
                  <a:pt x="-7796" y="385479"/>
                  <a:pt x="17492" y="336832"/>
                  <a:pt x="9810" y="317232"/>
                </a:cubicBezTo>
                <a:lnTo>
                  <a:pt x="25323" y="268841"/>
                </a:lnTo>
                <a:cubicBezTo>
                  <a:pt x="20582" y="241406"/>
                  <a:pt x="55391" y="238509"/>
                  <a:pt x="50278" y="195107"/>
                </a:cubicBezTo>
                <a:cubicBezTo>
                  <a:pt x="49891" y="157638"/>
                  <a:pt x="41873" y="124837"/>
                  <a:pt x="47653" y="93413"/>
                </a:cubicBezTo>
                <a:cubicBezTo>
                  <a:pt x="41389" y="80245"/>
                  <a:pt x="38874" y="67990"/>
                  <a:pt x="48323" y="56668"/>
                </a:cubicBezTo>
                <a:cubicBezTo>
                  <a:pt x="46028" y="30349"/>
                  <a:pt x="37896" y="18658"/>
                  <a:pt x="38423" y="5323"/>
                </a:cubicBezTo>
                <a:lnTo>
                  <a:pt x="39875" y="1"/>
                </a:lnTo>
                <a:close/>
              </a:path>
            </a:pathLst>
          </a:custGeom>
        </p:spPr>
      </p:pic>
      <p:sp>
        <p:nvSpPr>
          <p:cNvPr id="2" name="Title 1">
            <a:extLst>
              <a:ext uri="{FF2B5EF4-FFF2-40B4-BE49-F238E27FC236}">
                <a16:creationId xmlns:a16="http://schemas.microsoft.com/office/drawing/2014/main" id="{45DD3949-C6B9-E434-614B-5EC2B48517C6}"/>
              </a:ext>
            </a:extLst>
          </p:cNvPr>
          <p:cNvSpPr>
            <a:spLocks noGrp="1"/>
          </p:cNvSpPr>
          <p:nvPr>
            <p:ph type="ctrTitle"/>
          </p:nvPr>
        </p:nvSpPr>
        <p:spPr>
          <a:xfrm>
            <a:off x="661916" y="2852381"/>
            <a:ext cx="3161940" cy="2640247"/>
          </a:xfrm>
        </p:spPr>
        <p:txBody>
          <a:bodyPr>
            <a:normAutofit/>
          </a:bodyPr>
          <a:lstStyle/>
          <a:p>
            <a:pPr algn="l"/>
            <a:r>
              <a:rPr lang="en-US" sz="3600" dirty="0">
                <a:solidFill>
                  <a:schemeClr val="tx1">
                    <a:lumMod val="85000"/>
                    <a:lumOff val="15000"/>
                  </a:schemeClr>
                </a:solidFill>
              </a:rPr>
              <a:t>ReLeaf the Earth</a:t>
            </a:r>
          </a:p>
        </p:txBody>
      </p:sp>
      <p:sp>
        <p:nvSpPr>
          <p:cNvPr id="3" name="Subtitle 2">
            <a:extLst>
              <a:ext uri="{FF2B5EF4-FFF2-40B4-BE49-F238E27FC236}">
                <a16:creationId xmlns:a16="http://schemas.microsoft.com/office/drawing/2014/main" id="{BBCFB169-BFF2-B08A-D175-6B354300E40F}"/>
              </a:ext>
            </a:extLst>
          </p:cNvPr>
          <p:cNvSpPr>
            <a:spLocks noGrp="1"/>
          </p:cNvSpPr>
          <p:nvPr>
            <p:ph type="subTitle" idx="1"/>
          </p:nvPr>
        </p:nvSpPr>
        <p:spPr>
          <a:xfrm>
            <a:off x="661915" y="5676901"/>
            <a:ext cx="3306089" cy="665802"/>
          </a:xfrm>
        </p:spPr>
        <p:txBody>
          <a:bodyPr>
            <a:normAutofit/>
          </a:bodyPr>
          <a:lstStyle/>
          <a:p>
            <a:pPr algn="l"/>
            <a:r>
              <a:rPr lang="en-US" sz="1600" b="1" dirty="0">
                <a:solidFill>
                  <a:schemeClr val="tx1">
                    <a:lumMod val="85000"/>
                    <a:lumOff val="15000"/>
                  </a:schemeClr>
                </a:solidFill>
              </a:rPr>
              <a:t>Urban Tree Planting Analysis</a:t>
            </a:r>
          </a:p>
          <a:p>
            <a:pPr algn="l"/>
            <a:endParaRPr lang="en-US" sz="1600" dirty="0">
              <a:solidFill>
                <a:schemeClr val="tx1">
                  <a:lumMod val="85000"/>
                  <a:lumOff val="15000"/>
                </a:schemeClr>
              </a:solidFill>
            </a:endParaRPr>
          </a:p>
        </p:txBody>
      </p:sp>
      <p:sp>
        <p:nvSpPr>
          <p:cNvPr id="4" name="AutoShape 2" descr="Photo">
            <a:extLst>
              <a:ext uri="{FF2B5EF4-FFF2-40B4-BE49-F238E27FC236}">
                <a16:creationId xmlns:a16="http://schemas.microsoft.com/office/drawing/2014/main" id="{62A5EE2E-91A1-BC8D-46B6-D58E62D30499}"/>
              </a:ext>
            </a:extLst>
          </p:cNvPr>
          <p:cNvSpPr>
            <a:spLocks noChangeAspect="1" noChangeArrowheads="1"/>
          </p:cNvSpPr>
          <p:nvPr/>
        </p:nvSpPr>
        <p:spPr bwMode="auto">
          <a:xfrm>
            <a:off x="3776133" y="3276599"/>
            <a:ext cx="2472267" cy="247226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557130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506C8-A33B-86A7-A184-230258C3B009}"/>
              </a:ext>
            </a:extLst>
          </p:cNvPr>
          <p:cNvSpPr>
            <a:spLocks noGrp="1"/>
          </p:cNvSpPr>
          <p:nvPr>
            <p:ph type="title"/>
          </p:nvPr>
        </p:nvSpPr>
        <p:spPr>
          <a:xfrm>
            <a:off x="1143000" y="1676400"/>
            <a:ext cx="3810000" cy="3505200"/>
          </a:xfrm>
        </p:spPr>
        <p:txBody>
          <a:bodyPr anchor="t">
            <a:normAutofit/>
          </a:bodyPr>
          <a:lstStyle/>
          <a:p>
            <a:r>
              <a:rPr lang="en-US" sz="4000" dirty="0"/>
              <a:t>We know very little about our trees</a:t>
            </a:r>
          </a:p>
        </p:txBody>
      </p:sp>
      <p:sp>
        <p:nvSpPr>
          <p:cNvPr id="3" name="Content Placeholder 2">
            <a:extLst>
              <a:ext uri="{FF2B5EF4-FFF2-40B4-BE49-F238E27FC236}">
                <a16:creationId xmlns:a16="http://schemas.microsoft.com/office/drawing/2014/main" id="{6B61083D-353B-786D-025E-D191B254D663}"/>
              </a:ext>
            </a:extLst>
          </p:cNvPr>
          <p:cNvSpPr>
            <a:spLocks noGrp="1"/>
          </p:cNvSpPr>
          <p:nvPr>
            <p:ph idx="1"/>
          </p:nvPr>
        </p:nvSpPr>
        <p:spPr>
          <a:xfrm>
            <a:off x="5181604" y="1676400"/>
            <a:ext cx="5638796" cy="3505200"/>
          </a:xfrm>
        </p:spPr>
        <p:txBody>
          <a:bodyPr>
            <a:normAutofit/>
          </a:bodyPr>
          <a:lstStyle/>
          <a:p>
            <a:r>
              <a:rPr lang="en-US" sz="2400" dirty="0">
                <a:solidFill>
                  <a:schemeClr val="tx1">
                    <a:alpha val="55000"/>
                  </a:schemeClr>
                </a:solidFill>
              </a:rPr>
              <a:t>There is gap for data driven solutions to monitor and plan urban trees in Malaysia</a:t>
            </a:r>
          </a:p>
        </p:txBody>
      </p:sp>
    </p:spTree>
    <p:extLst>
      <p:ext uri="{BB962C8B-B14F-4D97-AF65-F5344CB8AC3E}">
        <p14:creationId xmlns:p14="http://schemas.microsoft.com/office/powerpoint/2010/main" val="2428775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DC540-59DE-AB28-77EB-A66B85D6DFD6}"/>
              </a:ext>
            </a:extLst>
          </p:cNvPr>
          <p:cNvSpPr>
            <a:spLocks noGrp="1"/>
          </p:cNvSpPr>
          <p:nvPr>
            <p:ph type="title"/>
          </p:nvPr>
        </p:nvSpPr>
        <p:spPr>
          <a:xfrm>
            <a:off x="2187364" y="511830"/>
            <a:ext cx="5801917" cy="2228760"/>
          </a:xfrm>
        </p:spPr>
        <p:txBody>
          <a:bodyPr anchor="b">
            <a:normAutofit/>
          </a:bodyPr>
          <a:lstStyle/>
          <a:p>
            <a:r>
              <a:rPr lang="en-US" sz="4000" dirty="0"/>
              <a:t>Let’s revisit the benefits of </a:t>
            </a:r>
            <a:r>
              <a:rPr lang="en-US" sz="4000" dirty="0">
                <a:solidFill>
                  <a:schemeClr val="accent6">
                    <a:lumMod val="50000"/>
                  </a:schemeClr>
                </a:solidFill>
              </a:rPr>
              <a:t>trees</a:t>
            </a:r>
          </a:p>
        </p:txBody>
      </p:sp>
      <p:pic>
        <p:nvPicPr>
          <p:cNvPr id="11" name="Graphic 10" descr="Deciduous tree">
            <a:extLst>
              <a:ext uri="{FF2B5EF4-FFF2-40B4-BE49-F238E27FC236}">
                <a16:creationId xmlns:a16="http://schemas.microsoft.com/office/drawing/2014/main" id="{DFC038CA-FF9C-955D-72E0-3CCBBA85B83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7482" y="611721"/>
            <a:ext cx="1198532" cy="1198532"/>
          </a:xfrm>
          <a:prstGeom prst="rect">
            <a:avLst/>
          </a:prstGeom>
        </p:spPr>
      </p:pic>
      <p:sp>
        <p:nvSpPr>
          <p:cNvPr id="7" name="Content Placeholder 6">
            <a:extLst>
              <a:ext uri="{FF2B5EF4-FFF2-40B4-BE49-F238E27FC236}">
                <a16:creationId xmlns:a16="http://schemas.microsoft.com/office/drawing/2014/main" id="{E9277BE5-8FF7-5292-4500-1A5E610DC023}"/>
              </a:ext>
            </a:extLst>
          </p:cNvPr>
          <p:cNvSpPr>
            <a:spLocks noGrp="1"/>
          </p:cNvSpPr>
          <p:nvPr>
            <p:ph idx="1"/>
          </p:nvPr>
        </p:nvSpPr>
        <p:spPr>
          <a:xfrm>
            <a:off x="2187364" y="3186820"/>
            <a:ext cx="5801917" cy="2942269"/>
          </a:xfrm>
        </p:spPr>
        <p:txBody>
          <a:bodyPr>
            <a:normAutofit/>
          </a:bodyPr>
          <a:lstStyle/>
          <a:p>
            <a:r>
              <a:rPr lang="en-US" sz="2000" dirty="0"/>
              <a:t>Known ecological benefits</a:t>
            </a:r>
          </a:p>
          <a:p>
            <a:pPr lvl="1" fontAlgn="base"/>
            <a:r>
              <a:rPr lang="en-US" sz="2800" b="1" dirty="0">
                <a:solidFill>
                  <a:schemeClr val="tx2">
                    <a:lumMod val="90000"/>
                    <a:lumOff val="10000"/>
                  </a:schemeClr>
                </a:solidFill>
              </a:rPr>
              <a:t>Stormwater</a:t>
            </a:r>
            <a:r>
              <a:rPr lang="en-US" sz="2800" b="1" dirty="0"/>
              <a:t> Interception</a:t>
            </a:r>
          </a:p>
          <a:p>
            <a:pPr lvl="1"/>
            <a:r>
              <a:rPr lang="en-US" sz="2800" b="1" dirty="0">
                <a:solidFill>
                  <a:schemeClr val="tx1">
                    <a:lumMod val="50000"/>
                    <a:lumOff val="50000"/>
                  </a:schemeClr>
                </a:solidFill>
              </a:rPr>
              <a:t>Air</a:t>
            </a:r>
            <a:r>
              <a:rPr lang="en-US" sz="2800" b="1" dirty="0"/>
              <a:t> Pollution Removal</a:t>
            </a:r>
          </a:p>
          <a:p>
            <a:pPr lvl="1"/>
            <a:r>
              <a:rPr lang="en-US" sz="2800" b="1" dirty="0">
                <a:solidFill>
                  <a:schemeClr val="accent2">
                    <a:lumMod val="50000"/>
                  </a:schemeClr>
                </a:solidFill>
              </a:rPr>
              <a:t>Energy</a:t>
            </a:r>
            <a:r>
              <a:rPr lang="en-US" sz="2800" b="1" dirty="0"/>
              <a:t> Conservation</a:t>
            </a:r>
          </a:p>
          <a:p>
            <a:pPr lvl="1"/>
            <a:r>
              <a:rPr lang="en-US" sz="2800" b="1" dirty="0">
                <a:solidFill>
                  <a:schemeClr val="tx1">
                    <a:lumMod val="50000"/>
                    <a:lumOff val="50000"/>
                  </a:schemeClr>
                </a:solidFill>
              </a:rPr>
              <a:t>Carbon Dioxide </a:t>
            </a:r>
            <a:r>
              <a:rPr lang="en-US" sz="2800" b="1" dirty="0"/>
              <a:t>Storage</a:t>
            </a:r>
            <a:br>
              <a:rPr lang="en-US" sz="2000" dirty="0"/>
            </a:br>
            <a:endParaRPr lang="en-US" sz="2000" dirty="0"/>
          </a:p>
        </p:txBody>
      </p:sp>
      <p:pic>
        <p:nvPicPr>
          <p:cNvPr id="5" name="Graphic 4" descr="Deciduous tree">
            <a:extLst>
              <a:ext uri="{FF2B5EF4-FFF2-40B4-BE49-F238E27FC236}">
                <a16:creationId xmlns:a16="http://schemas.microsoft.com/office/drawing/2014/main" id="{0CA506B0-0EEF-892B-D559-6066C05425D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679447" y="1027035"/>
            <a:ext cx="4319569" cy="4319569"/>
          </a:xfrm>
          <a:prstGeom prst="rect">
            <a:avLst/>
          </a:prstGeom>
        </p:spPr>
      </p:pic>
    </p:spTree>
    <p:extLst>
      <p:ext uri="{BB962C8B-B14F-4D97-AF65-F5344CB8AC3E}">
        <p14:creationId xmlns:p14="http://schemas.microsoft.com/office/powerpoint/2010/main" val="3708288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FC118-A8B9-B964-86FE-6E533F596DC7}"/>
              </a:ext>
            </a:extLst>
          </p:cNvPr>
          <p:cNvSpPr>
            <a:spLocks noGrp="1"/>
          </p:cNvSpPr>
          <p:nvPr>
            <p:ph type="title"/>
          </p:nvPr>
        </p:nvSpPr>
        <p:spPr>
          <a:xfrm>
            <a:off x="1371597" y="348865"/>
            <a:ext cx="10044023" cy="877729"/>
          </a:xfrm>
        </p:spPr>
        <p:txBody>
          <a:bodyPr anchor="ctr">
            <a:normAutofit/>
          </a:bodyPr>
          <a:lstStyle/>
          <a:p>
            <a:r>
              <a:rPr lang="en-US" sz="4000" dirty="0"/>
              <a:t>Why this analysis is important</a:t>
            </a:r>
          </a:p>
        </p:txBody>
      </p:sp>
      <p:graphicFrame>
        <p:nvGraphicFramePr>
          <p:cNvPr id="7" name="Content Placeholder 2">
            <a:extLst>
              <a:ext uri="{FF2B5EF4-FFF2-40B4-BE49-F238E27FC236}">
                <a16:creationId xmlns:a16="http://schemas.microsoft.com/office/drawing/2014/main" id="{018A7FEA-BD15-47E9-AEEA-6C20B67D5D91}"/>
              </a:ext>
            </a:extLst>
          </p:cNvPr>
          <p:cNvGraphicFramePr>
            <a:graphicFrameLocks noGrp="1"/>
          </p:cNvGraphicFramePr>
          <p:nvPr>
            <p:ph idx="1"/>
            <p:extLst>
              <p:ext uri="{D42A27DB-BD31-4B8C-83A1-F6EECF244321}">
                <p14:modId xmlns:p14="http://schemas.microsoft.com/office/powerpoint/2010/main" val="3883150099"/>
              </p:ext>
            </p:extLst>
          </p:nvPr>
        </p:nvGraphicFramePr>
        <p:xfrm>
          <a:off x="644056" y="1226595"/>
          <a:ext cx="10927829" cy="50787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64691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3CD95-EA80-7A64-E78C-4E40D0921D69}"/>
              </a:ext>
            </a:extLst>
          </p:cNvPr>
          <p:cNvSpPr>
            <a:spLocks noGrp="1"/>
          </p:cNvSpPr>
          <p:nvPr>
            <p:ph type="title"/>
          </p:nvPr>
        </p:nvSpPr>
        <p:spPr>
          <a:xfrm>
            <a:off x="838200" y="448721"/>
            <a:ext cx="4707671" cy="1225650"/>
          </a:xfrm>
        </p:spPr>
        <p:txBody>
          <a:bodyPr anchor="b">
            <a:normAutofit/>
          </a:bodyPr>
          <a:lstStyle/>
          <a:p>
            <a:r>
              <a:rPr lang="en-US" sz="3800" dirty="0"/>
              <a:t>Specialized tools</a:t>
            </a:r>
          </a:p>
        </p:txBody>
      </p:sp>
      <p:sp>
        <p:nvSpPr>
          <p:cNvPr id="6" name="Content Placeholder 5">
            <a:extLst>
              <a:ext uri="{FF2B5EF4-FFF2-40B4-BE49-F238E27FC236}">
                <a16:creationId xmlns:a16="http://schemas.microsoft.com/office/drawing/2014/main" id="{7CF7DC5A-B683-6B44-4275-81168D070754}"/>
              </a:ext>
            </a:extLst>
          </p:cNvPr>
          <p:cNvSpPr>
            <a:spLocks noGrp="1"/>
          </p:cNvSpPr>
          <p:nvPr>
            <p:ph idx="1"/>
          </p:nvPr>
        </p:nvSpPr>
        <p:spPr>
          <a:xfrm>
            <a:off x="897769" y="1909192"/>
            <a:ext cx="4586513" cy="3647710"/>
          </a:xfrm>
        </p:spPr>
        <p:txBody>
          <a:bodyPr anchor="ctr">
            <a:normAutofit fontScale="85000" lnSpcReduction="10000"/>
          </a:bodyPr>
          <a:lstStyle/>
          <a:p>
            <a:r>
              <a:rPr lang="en-US" sz="2000" dirty="0"/>
              <a:t>Satellite imagery and street view as basis for urban tree planning</a:t>
            </a:r>
          </a:p>
          <a:p>
            <a:pPr marL="0" indent="0">
              <a:buNone/>
            </a:pPr>
            <a:endParaRPr lang="en-US" sz="2000" dirty="0">
              <a:solidFill>
                <a:schemeClr val="bg1"/>
              </a:solidFill>
            </a:endParaRPr>
          </a:p>
          <a:p>
            <a:r>
              <a:rPr lang="en-US" sz="2000" dirty="0"/>
              <a:t>Gemini Vision 2.0 to analyze street view imagery, detect existing trees, surrounding and obstacles</a:t>
            </a:r>
          </a:p>
          <a:p>
            <a:endParaRPr lang="en-US" sz="2000" dirty="0"/>
          </a:p>
          <a:p>
            <a:r>
              <a:rPr lang="en-US" sz="2000" dirty="0"/>
              <a:t>Extensible - Connecting data points such as traffic (Maps API) and weather (Weather API)</a:t>
            </a:r>
          </a:p>
          <a:p>
            <a:pPr marL="0" indent="0">
              <a:buNone/>
            </a:pPr>
            <a:endParaRPr lang="en-US" sz="2000" dirty="0"/>
          </a:p>
          <a:p>
            <a:r>
              <a:rPr lang="en-US" sz="2100" dirty="0"/>
              <a:t>Location search → aerial analysis → ground vision → species recommendation</a:t>
            </a:r>
          </a:p>
        </p:txBody>
      </p:sp>
      <p:pic>
        <p:nvPicPr>
          <p:cNvPr id="15" name="Picture 14">
            <a:extLst>
              <a:ext uri="{FF2B5EF4-FFF2-40B4-BE49-F238E27FC236}">
                <a16:creationId xmlns:a16="http://schemas.microsoft.com/office/drawing/2014/main" id="{9C43C05F-61D2-F980-83A6-C30890577770}"/>
              </a:ext>
            </a:extLst>
          </p:cNvPr>
          <p:cNvPicPr>
            <a:picLocks noChangeAspect="1"/>
          </p:cNvPicPr>
          <p:nvPr/>
        </p:nvPicPr>
        <p:blipFill>
          <a:blip r:embed="rId3"/>
          <a:srcRect l="4947" r="3" b="3"/>
          <a:stretch>
            <a:fillRect/>
          </a:stretch>
        </p:blipFill>
        <p:spPr>
          <a:xfrm>
            <a:off x="6525453" y="1"/>
            <a:ext cx="5666547" cy="3398024"/>
          </a:xfrm>
          <a:prstGeom prst="rect">
            <a:avLst/>
          </a:prstGeom>
        </p:spPr>
      </p:pic>
      <p:pic>
        <p:nvPicPr>
          <p:cNvPr id="29" name="Picture 28" descr="A row of parked cars and parked bicycles&#10;&#10;AI-generated content may be incorrect.">
            <a:extLst>
              <a:ext uri="{FF2B5EF4-FFF2-40B4-BE49-F238E27FC236}">
                <a16:creationId xmlns:a16="http://schemas.microsoft.com/office/drawing/2014/main" id="{CDD9CAF9-633C-AB9A-4326-1C4B52600F06}"/>
              </a:ext>
            </a:extLst>
          </p:cNvPr>
          <p:cNvPicPr>
            <a:picLocks noChangeAspect="1"/>
          </p:cNvPicPr>
          <p:nvPr/>
        </p:nvPicPr>
        <p:blipFill>
          <a:blip r:embed="rId4">
            <a:extLst>
              <a:ext uri="{28A0092B-C50C-407E-A947-70E740481C1C}">
                <a14:useLocalDpi xmlns:a14="http://schemas.microsoft.com/office/drawing/2010/main" val="0"/>
              </a:ext>
            </a:extLst>
          </a:blip>
          <a:srcRect t="4826" r="-2" b="13591"/>
          <a:stretch>
            <a:fillRect/>
          </a:stretch>
        </p:blipFill>
        <p:spPr>
          <a:xfrm>
            <a:off x="6522277" y="3398024"/>
            <a:ext cx="5669723" cy="3469076"/>
          </a:xfrm>
          <a:prstGeom prst="rect">
            <a:avLst/>
          </a:prstGeom>
        </p:spPr>
      </p:pic>
    </p:spTree>
    <p:extLst>
      <p:ext uri="{BB962C8B-B14F-4D97-AF65-F5344CB8AC3E}">
        <p14:creationId xmlns:p14="http://schemas.microsoft.com/office/powerpoint/2010/main" val="7412858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1BAC9-10E5-20A9-CB0C-DF55EC3CE9B4}"/>
              </a:ext>
            </a:extLst>
          </p:cNvPr>
          <p:cNvSpPr>
            <a:spLocks noGrp="1"/>
          </p:cNvSpPr>
          <p:nvPr>
            <p:ph type="title"/>
          </p:nvPr>
        </p:nvSpPr>
        <p:spPr/>
        <p:txBody>
          <a:bodyPr/>
          <a:lstStyle/>
          <a:p>
            <a:r>
              <a:rPr lang="en-US" b="1" dirty="0"/>
              <a:t>The Problem (Market Gap)</a:t>
            </a:r>
          </a:p>
        </p:txBody>
      </p:sp>
      <p:sp>
        <p:nvSpPr>
          <p:cNvPr id="3" name="Content Placeholder 2">
            <a:extLst>
              <a:ext uri="{FF2B5EF4-FFF2-40B4-BE49-F238E27FC236}">
                <a16:creationId xmlns:a16="http://schemas.microsoft.com/office/drawing/2014/main" id="{22ECE366-ED81-7837-8317-1DCB8B91785A}"/>
              </a:ext>
            </a:extLst>
          </p:cNvPr>
          <p:cNvSpPr>
            <a:spLocks noGrp="1"/>
          </p:cNvSpPr>
          <p:nvPr>
            <p:ph idx="1"/>
          </p:nvPr>
        </p:nvSpPr>
        <p:spPr/>
        <p:txBody>
          <a:bodyPr>
            <a:normAutofit/>
          </a:bodyPr>
          <a:lstStyle/>
          <a:p>
            <a:pPr marL="0" indent="0">
              <a:buNone/>
            </a:pPr>
            <a:r>
              <a:rPr lang="en-US" b="1" dirty="0"/>
              <a:t>🚨 The Data Gap Crisis</a:t>
            </a:r>
            <a:endParaRPr lang="en-US" dirty="0"/>
          </a:p>
          <a:p>
            <a:pPr lvl="1"/>
            <a:r>
              <a:rPr lang="en-US" b="1" dirty="0"/>
              <a:t>$2B SEA carbon market</a:t>
            </a:r>
            <a:r>
              <a:rPr lang="en-US" dirty="0"/>
              <a:t> – but no one can measure impact</a:t>
            </a:r>
          </a:p>
          <a:p>
            <a:pPr lvl="1"/>
            <a:r>
              <a:rPr lang="en-US" b="1" dirty="0"/>
              <a:t>58% of executives</a:t>
            </a:r>
            <a:r>
              <a:rPr lang="en-US" dirty="0"/>
              <a:t> lack reliable climate data </a:t>
            </a:r>
            <a:r>
              <a:rPr lang="en-US" i="1" dirty="0"/>
              <a:t>(Deloitte 2024 </a:t>
            </a:r>
            <a:r>
              <a:rPr lang="en-US" i="1" dirty="0" err="1"/>
              <a:t>CxO</a:t>
            </a:r>
            <a:r>
              <a:rPr lang="en-US" i="1" dirty="0"/>
              <a:t> Report)</a:t>
            </a:r>
            <a:endParaRPr lang="en-US" dirty="0"/>
          </a:p>
          <a:p>
            <a:pPr lvl="1"/>
            <a:r>
              <a:rPr lang="en-US" b="1" dirty="0"/>
              <a:t>60% can't measure</a:t>
            </a:r>
            <a:r>
              <a:rPr lang="en-US" dirty="0"/>
              <a:t> if sustainability investments work</a:t>
            </a:r>
          </a:p>
          <a:p>
            <a:pPr lvl="1"/>
            <a:r>
              <a:rPr lang="en-US" dirty="0"/>
              <a:t>Result: </a:t>
            </a:r>
            <a:r>
              <a:rPr lang="en-US" b="1" dirty="0"/>
              <a:t>Millions spent on hope, not strategy</a:t>
            </a:r>
            <a:endParaRPr lang="en-US" dirty="0"/>
          </a:p>
          <a:p>
            <a:pPr marL="0" indent="0">
              <a:buNone/>
            </a:pPr>
            <a:endParaRPr lang="en-US" dirty="0"/>
          </a:p>
        </p:txBody>
      </p:sp>
    </p:spTree>
    <p:extLst>
      <p:ext uri="{BB962C8B-B14F-4D97-AF65-F5344CB8AC3E}">
        <p14:creationId xmlns:p14="http://schemas.microsoft.com/office/powerpoint/2010/main" val="458069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C7CE66-09C2-53F1-8ED2-BEA51226BD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82ACBF-F962-8E41-F634-4E0783D12B8F}"/>
              </a:ext>
            </a:extLst>
          </p:cNvPr>
          <p:cNvSpPr>
            <a:spLocks noGrp="1"/>
          </p:cNvSpPr>
          <p:nvPr>
            <p:ph type="title"/>
          </p:nvPr>
        </p:nvSpPr>
        <p:spPr/>
        <p:txBody>
          <a:bodyPr/>
          <a:lstStyle/>
          <a:p>
            <a:r>
              <a:rPr lang="en-US" b="1" dirty="0"/>
              <a:t>The Solution - Dual Market Value</a:t>
            </a:r>
          </a:p>
        </p:txBody>
      </p:sp>
      <p:sp>
        <p:nvSpPr>
          <p:cNvPr id="3" name="Content Placeholder 2">
            <a:extLst>
              <a:ext uri="{FF2B5EF4-FFF2-40B4-BE49-F238E27FC236}">
                <a16:creationId xmlns:a16="http://schemas.microsoft.com/office/drawing/2014/main" id="{8377EC3B-C388-C531-7087-DE21BECD07B2}"/>
              </a:ext>
            </a:extLst>
          </p:cNvPr>
          <p:cNvSpPr>
            <a:spLocks noGrp="1"/>
          </p:cNvSpPr>
          <p:nvPr>
            <p:ph idx="1"/>
          </p:nvPr>
        </p:nvSpPr>
        <p:spPr/>
        <p:txBody>
          <a:bodyPr>
            <a:normAutofit/>
          </a:bodyPr>
          <a:lstStyle/>
          <a:p>
            <a:pPr marL="0" indent="0">
              <a:buNone/>
            </a:pPr>
            <a:r>
              <a:rPr lang="en-US" b="1" dirty="0"/>
              <a:t>💰 Two Revenue Opportunities</a:t>
            </a:r>
            <a:endParaRPr lang="en-US" dirty="0"/>
          </a:p>
          <a:p>
            <a:r>
              <a:rPr lang="en-US" b="1" dirty="0"/>
              <a:t>Government (B2G):</a:t>
            </a:r>
          </a:p>
          <a:p>
            <a:pPr lvl="1"/>
            <a:r>
              <a:rPr lang="en-US" b="1" dirty="0"/>
              <a:t>Problem:</a:t>
            </a:r>
            <a:r>
              <a:rPr lang="en-US" dirty="0"/>
              <a:t> RM1B lost annually to urban floods</a:t>
            </a:r>
          </a:p>
          <a:p>
            <a:pPr lvl="1"/>
            <a:r>
              <a:rPr lang="en-US" b="1" dirty="0"/>
              <a:t>Solution:</a:t>
            </a:r>
            <a:r>
              <a:rPr lang="en-US" dirty="0"/>
              <a:t> AI identifies optimal tree placement for flood prevention</a:t>
            </a:r>
          </a:p>
          <a:p>
            <a:pPr lvl="1"/>
            <a:r>
              <a:rPr lang="en-US" b="1" dirty="0"/>
              <a:t>Outcome:</a:t>
            </a:r>
            <a:r>
              <a:rPr lang="en-US" dirty="0"/>
              <a:t> "Reduced flood risk by 15%" ← Measurable, accountable</a:t>
            </a:r>
          </a:p>
          <a:p>
            <a:r>
              <a:rPr lang="en-US" b="1" dirty="0"/>
              <a:t>Corporate (B2B):</a:t>
            </a:r>
          </a:p>
          <a:p>
            <a:pPr lvl="1"/>
            <a:r>
              <a:rPr lang="en-US" b="1" dirty="0"/>
              <a:t>Problem:</a:t>
            </a:r>
            <a:r>
              <a:rPr lang="en-US" dirty="0"/>
              <a:t> ESG reports lack credible impact data</a:t>
            </a:r>
          </a:p>
          <a:p>
            <a:pPr lvl="1"/>
            <a:r>
              <a:rPr lang="en-US" b="1" dirty="0"/>
              <a:t>Solution:</a:t>
            </a:r>
            <a:r>
              <a:rPr lang="en-US" dirty="0"/>
              <a:t> Verified metrics (carbon reduction, urban cooling, flood protection)</a:t>
            </a:r>
          </a:p>
          <a:p>
            <a:pPr lvl="1"/>
            <a:r>
              <a:rPr lang="en-US" b="1" dirty="0"/>
              <a:t>Outcome:</a:t>
            </a:r>
            <a:r>
              <a:rPr lang="en-US" dirty="0"/>
              <a:t> Competitive advantage in ESG compliance</a:t>
            </a:r>
          </a:p>
          <a:p>
            <a:endParaRPr lang="en-US" dirty="0"/>
          </a:p>
        </p:txBody>
      </p:sp>
    </p:spTree>
    <p:extLst>
      <p:ext uri="{BB962C8B-B14F-4D97-AF65-F5344CB8AC3E}">
        <p14:creationId xmlns:p14="http://schemas.microsoft.com/office/powerpoint/2010/main" val="21009156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D3C345-3108-9675-CC42-57123940C6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706D53-395F-4C73-90FF-16BCD3262397}"/>
              </a:ext>
            </a:extLst>
          </p:cNvPr>
          <p:cNvSpPr>
            <a:spLocks noGrp="1"/>
          </p:cNvSpPr>
          <p:nvPr>
            <p:ph type="title"/>
          </p:nvPr>
        </p:nvSpPr>
        <p:spPr/>
        <p:txBody>
          <a:bodyPr/>
          <a:lstStyle/>
          <a:p>
            <a:r>
              <a:rPr lang="en-US" b="1" dirty="0"/>
              <a:t>Why Deloitte Wins</a:t>
            </a:r>
          </a:p>
        </p:txBody>
      </p:sp>
      <p:sp>
        <p:nvSpPr>
          <p:cNvPr id="3" name="Content Placeholder 2">
            <a:extLst>
              <a:ext uri="{FF2B5EF4-FFF2-40B4-BE49-F238E27FC236}">
                <a16:creationId xmlns:a16="http://schemas.microsoft.com/office/drawing/2014/main" id="{E566AC14-F566-6799-D149-D7F98652CDFF}"/>
              </a:ext>
            </a:extLst>
          </p:cNvPr>
          <p:cNvSpPr>
            <a:spLocks noGrp="1"/>
          </p:cNvSpPr>
          <p:nvPr>
            <p:ph idx="1"/>
          </p:nvPr>
        </p:nvSpPr>
        <p:spPr/>
        <p:txBody>
          <a:bodyPr>
            <a:normAutofit/>
          </a:bodyPr>
          <a:lstStyle/>
          <a:p>
            <a:pPr marL="0" indent="0">
              <a:buNone/>
            </a:pPr>
            <a:r>
              <a:rPr lang="en-US" b="1" dirty="0"/>
              <a:t>🎯 Deloitte's Unfair Advantage</a:t>
            </a:r>
            <a:endParaRPr lang="en-US" dirty="0"/>
          </a:p>
          <a:p>
            <a:r>
              <a:rPr lang="en-US" dirty="0"/>
              <a:t>✓ </a:t>
            </a:r>
            <a:r>
              <a:rPr lang="en-US" b="1" dirty="0"/>
              <a:t>Existing trust</a:t>
            </a:r>
            <a:r>
              <a:rPr lang="en-US" dirty="0"/>
              <a:t> – Already advise on ESG &amp; sustainability</a:t>
            </a:r>
          </a:p>
          <a:p>
            <a:r>
              <a:rPr lang="en-US" dirty="0"/>
              <a:t>✓ </a:t>
            </a:r>
            <a:r>
              <a:rPr lang="en-US" b="1" dirty="0"/>
              <a:t>Established relationships</a:t>
            </a:r>
            <a:r>
              <a:rPr lang="en-US" dirty="0"/>
              <a:t> – Government &amp; corporate clients</a:t>
            </a:r>
          </a:p>
          <a:p>
            <a:r>
              <a:rPr lang="en-US" dirty="0"/>
              <a:t>✓ </a:t>
            </a:r>
            <a:r>
              <a:rPr lang="en-US" b="1" dirty="0"/>
              <a:t>Brand credibility</a:t>
            </a:r>
            <a:r>
              <a:rPr lang="en-US" dirty="0"/>
              <a:t> – Big 4 reputation beats startup pitches</a:t>
            </a:r>
          </a:p>
          <a:p>
            <a:r>
              <a:rPr lang="en-US" dirty="0"/>
              <a:t>✓ </a:t>
            </a:r>
            <a:r>
              <a:rPr lang="en-US" b="1" dirty="0"/>
              <a:t>Speed to market</a:t>
            </a:r>
            <a:r>
              <a:rPr lang="en-US" dirty="0"/>
              <a:t> – Product extension, not new market entry</a:t>
            </a:r>
          </a:p>
          <a:p>
            <a:r>
              <a:rPr lang="en-US" b="1" dirty="0"/>
              <a:t>Result:</a:t>
            </a:r>
            <a:r>
              <a:rPr lang="en-US" dirty="0"/>
              <a:t> While competitors build trust, Deloitte deploys immediately</a:t>
            </a:r>
          </a:p>
          <a:p>
            <a:pPr marL="0" indent="0">
              <a:buNone/>
            </a:pPr>
            <a:endParaRPr lang="en-US" dirty="0"/>
          </a:p>
        </p:txBody>
      </p:sp>
    </p:spTree>
    <p:extLst>
      <p:ext uri="{BB962C8B-B14F-4D97-AF65-F5344CB8AC3E}">
        <p14:creationId xmlns:p14="http://schemas.microsoft.com/office/powerpoint/2010/main" val="2657066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571C16-708B-551D-64DB-2CC1A42182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E44335-36F5-A939-83E7-9966AFAA6F89}"/>
              </a:ext>
            </a:extLst>
          </p:cNvPr>
          <p:cNvSpPr>
            <a:spLocks noGrp="1"/>
          </p:cNvSpPr>
          <p:nvPr>
            <p:ph type="title"/>
          </p:nvPr>
        </p:nvSpPr>
        <p:spPr/>
        <p:txBody>
          <a:bodyPr/>
          <a:lstStyle/>
          <a:p>
            <a:r>
              <a:rPr lang="en-US" b="1" dirty="0"/>
              <a:t>The Opportunity</a:t>
            </a:r>
          </a:p>
        </p:txBody>
      </p:sp>
      <p:sp>
        <p:nvSpPr>
          <p:cNvPr id="3" name="Content Placeholder 2">
            <a:extLst>
              <a:ext uri="{FF2B5EF4-FFF2-40B4-BE49-F238E27FC236}">
                <a16:creationId xmlns:a16="http://schemas.microsoft.com/office/drawing/2014/main" id="{6D82CCF4-9C9B-803C-1790-527FD1CD6526}"/>
              </a:ext>
            </a:extLst>
          </p:cNvPr>
          <p:cNvSpPr>
            <a:spLocks noGrp="1"/>
          </p:cNvSpPr>
          <p:nvPr>
            <p:ph idx="1"/>
          </p:nvPr>
        </p:nvSpPr>
        <p:spPr/>
        <p:txBody>
          <a:bodyPr>
            <a:normAutofit/>
          </a:bodyPr>
          <a:lstStyle/>
          <a:p>
            <a:pPr marL="0" indent="0">
              <a:buNone/>
            </a:pPr>
            <a:r>
              <a:rPr lang="en-US" b="1" dirty="0"/>
              <a:t>🚀 Market Positioning</a:t>
            </a:r>
            <a:endParaRPr lang="en-US" dirty="0"/>
          </a:p>
          <a:p>
            <a:pPr lvl="1"/>
            <a:r>
              <a:rPr lang="en-US" b="1" dirty="0"/>
              <a:t>200+ Malaysian cities</a:t>
            </a:r>
            <a:r>
              <a:rPr lang="en-US" dirty="0"/>
              <a:t> need this solution</a:t>
            </a:r>
          </a:p>
          <a:p>
            <a:pPr lvl="1"/>
            <a:r>
              <a:rPr lang="en-US" b="1" dirty="0"/>
              <a:t>Southeast Asia:</a:t>
            </a:r>
            <a:r>
              <a:rPr lang="en-US" dirty="0"/>
              <a:t> Thousands of urban centers facing same challenges</a:t>
            </a:r>
          </a:p>
          <a:p>
            <a:pPr lvl="1"/>
            <a:r>
              <a:rPr lang="en-US" b="1" dirty="0"/>
              <a:t>Climate tech exploding:</a:t>
            </a:r>
            <a:r>
              <a:rPr lang="en-US" dirty="0"/>
              <a:t> First mover captures market leadership</a:t>
            </a:r>
          </a:p>
          <a:p>
            <a:pPr lvl="1"/>
            <a:r>
              <a:rPr lang="en-US" b="1" dirty="0"/>
              <a:t>Bottom Line:</a:t>
            </a:r>
            <a:r>
              <a:rPr lang="en-US" dirty="0"/>
              <a:t> Deloitte doesn't just participate — </a:t>
            </a:r>
            <a:r>
              <a:rPr lang="en-US" b="1" dirty="0"/>
              <a:t>You define the standard</a:t>
            </a:r>
            <a:endParaRPr lang="en-US" dirty="0"/>
          </a:p>
          <a:p>
            <a:endParaRPr lang="en-US" dirty="0"/>
          </a:p>
        </p:txBody>
      </p:sp>
    </p:spTree>
    <p:extLst>
      <p:ext uri="{BB962C8B-B14F-4D97-AF65-F5344CB8AC3E}">
        <p14:creationId xmlns:p14="http://schemas.microsoft.com/office/powerpoint/2010/main" val="21004152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ea60d57e-af5b-4752-ac57-3e4f28ca11dc}" enabled="1" method="Standard" siteId="{36da45f1-dd2c-4d1f-af13-5abe46b99921}" contentBits="0" removed="0"/>
</clbl:labelList>
</file>

<file path=docProps/app.xml><?xml version="1.0" encoding="utf-8"?>
<Properties xmlns="http://schemas.openxmlformats.org/officeDocument/2006/extended-properties" xmlns:vt="http://schemas.openxmlformats.org/officeDocument/2006/docPropsVTypes">
  <TotalTime>193</TotalTime>
  <Words>1030</Words>
  <Application>Microsoft Office PowerPoint</Application>
  <PresentationFormat>Widescreen</PresentationFormat>
  <Paragraphs>85</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Aptos Display</vt:lpstr>
      <vt:lpstr>Arial</vt:lpstr>
      <vt:lpstr>Office Theme</vt:lpstr>
      <vt:lpstr>ReLeaf the Earth</vt:lpstr>
      <vt:lpstr>We know very little about our trees</vt:lpstr>
      <vt:lpstr>Let’s revisit the benefits of trees</vt:lpstr>
      <vt:lpstr>Why this analysis is important</vt:lpstr>
      <vt:lpstr>Specialized tools</vt:lpstr>
      <vt:lpstr>The Problem (Market Gap)</vt:lpstr>
      <vt:lpstr>The Solution - Dual Market Value</vt:lpstr>
      <vt:lpstr>Why Deloitte Wins</vt:lpstr>
      <vt:lpstr>The Opportunity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Ng, Esther Yee Shuang</dc:creator>
  <cp:lastModifiedBy>Wong, Ru-Jin</cp:lastModifiedBy>
  <cp:revision>2</cp:revision>
  <dcterms:created xsi:type="dcterms:W3CDTF">2025-12-08T08:34:50Z</dcterms:created>
  <dcterms:modified xsi:type="dcterms:W3CDTF">2025-12-09T01:26:41Z</dcterms:modified>
</cp:coreProperties>
</file>

<file path=docProps/thumbnail.jpeg>
</file>